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956" r:id="rId1"/>
  </p:sldMasterIdLst>
  <p:notesMasterIdLst>
    <p:notesMasterId r:id="rId21"/>
  </p:notesMasterIdLst>
  <p:handoutMasterIdLst>
    <p:handoutMasterId r:id="rId22"/>
  </p:handoutMasterIdLst>
  <p:sldIdLst>
    <p:sldId id="386" r:id="rId2"/>
    <p:sldId id="491" r:id="rId3"/>
    <p:sldId id="488" r:id="rId4"/>
    <p:sldId id="257" r:id="rId5"/>
    <p:sldId id="518" r:id="rId6"/>
    <p:sldId id="514" r:id="rId7"/>
    <p:sldId id="516" r:id="rId8"/>
    <p:sldId id="483" r:id="rId9"/>
    <p:sldId id="524" r:id="rId10"/>
    <p:sldId id="522" r:id="rId11"/>
    <p:sldId id="530" r:id="rId12"/>
    <p:sldId id="520" r:id="rId13"/>
    <p:sldId id="523" r:id="rId14"/>
    <p:sldId id="529" r:id="rId15"/>
    <p:sldId id="528" r:id="rId16"/>
    <p:sldId id="526" r:id="rId17"/>
    <p:sldId id="531" r:id="rId18"/>
    <p:sldId id="519" r:id="rId19"/>
    <p:sldId id="525" r:id="rId20"/>
  </p:sldIdLst>
  <p:sldSz cx="10080625" cy="7559675"/>
  <p:notesSz cx="7772400" cy="10058400"/>
  <p:defaultTextStyle>
    <a:defPPr>
      <a:defRPr lang="en-GB"/>
    </a:defPPr>
    <a:lvl1pPr algn="l" defTabSz="45080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736524" indent="-279371" algn="l" defTabSz="45080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1136532" indent="-222227" algn="l" defTabSz="45080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593684" indent="-222227" algn="l" defTabSz="45080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2050837" indent="-222227" algn="l" defTabSz="45080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2916" algn="l" defTabSz="914305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221" algn="l" defTabSz="914305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33CC"/>
    <a:srgbClr val="FF0066"/>
    <a:srgbClr val="FF6600"/>
    <a:srgbClr val="008000"/>
    <a:srgbClr val="FF3300"/>
    <a:srgbClr val="FFFF00"/>
    <a:srgbClr val="66FF33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8" autoAdjust="0"/>
    <p:restoredTop sz="94558" autoAdjust="0"/>
  </p:normalViewPr>
  <p:slideViewPr>
    <p:cSldViewPr snapToObjects="1" showGuides="1">
      <p:cViewPr varScale="1">
        <p:scale>
          <a:sx n="62" d="100"/>
          <a:sy n="62" d="100"/>
        </p:scale>
        <p:origin x="-468" y="-78"/>
      </p:cViewPr>
      <p:guideLst>
        <p:guide orient="horz" pos="2200"/>
        <p:guide pos="2887"/>
      </p:guideLst>
    </p:cSldViewPr>
  </p:slideViewPr>
  <p:outlineViewPr>
    <p:cViewPr varScale="1">
      <p:scale>
        <a:sx n="170" d="200"/>
        <a:sy n="170" d="200"/>
      </p:scale>
      <p:origin x="0" y="1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52" d="100"/>
          <a:sy n="52" d="100"/>
        </p:scale>
        <p:origin x="-2448" y="-90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4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556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5566">
              <a:defRPr sz="1200"/>
            </a:lvl1pPr>
          </a:lstStyle>
          <a:p>
            <a:pPr>
              <a:defRPr/>
            </a:pPr>
            <a:r>
              <a:rPr lang="en-US" smtClean="0"/>
              <a:t>Sept. 7,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5566">
              <a:defRPr sz="1200"/>
            </a:lvl1pPr>
          </a:lstStyle>
          <a:p>
            <a:pPr>
              <a:defRPr/>
            </a:pPr>
            <a:r>
              <a:rPr lang="en-US" smtClean="0"/>
              <a:t>Kin Yip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5566">
              <a:defRPr sz="1200"/>
            </a:lvl1pPr>
          </a:lstStyle>
          <a:p>
            <a:pPr>
              <a:defRPr/>
            </a:pPr>
            <a:fld id="{4921A0C7-F7EE-42F7-B1A7-CAC7C4A33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57152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152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Sept. 7, 2011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57152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Kin Yip</a:t>
            </a:r>
            <a:endParaRPr lang="en-US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5566">
              <a:defRPr sz="1200"/>
            </a:lvl1pPr>
          </a:lstStyle>
          <a:p>
            <a:pPr>
              <a:defRPr/>
            </a:pPr>
            <a:fld id="{A11C41CA-B4D0-41D8-B19A-A92EF0480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5080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1pPr>
    <a:lvl2pPr marL="738111" indent="-280959" algn="l" defTabSz="45080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2pPr>
    <a:lvl3pPr marL="1138120" indent="-223814" algn="l" defTabSz="45080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3pPr>
    <a:lvl4pPr marL="1595273" indent="-223814" algn="l" defTabSz="45080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4pPr>
    <a:lvl5pPr marL="2052425" indent="-223814" algn="l" defTabSz="45080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5pPr>
    <a:lvl6pPr marL="2284815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778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741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04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398963" y="9555163"/>
            <a:ext cx="337185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4025"/>
            <a:fld id="{B6304884-93D3-401C-AE67-A866414FE743}" type="slidenum">
              <a:rPr lang="en-US" smtClean="0"/>
              <a:pPr defTabSz="454025"/>
              <a:t>1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7,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Kin Yip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4025"/>
            <a:fld id="{CC6E1E75-9E13-449E-84C6-CA41CFA042A2}" type="slidenum">
              <a:rPr lang="en-US" smtClean="0"/>
              <a:pPr defTabSz="454025"/>
              <a:t>3</a:t>
            </a:fld>
            <a:endParaRPr lang="en-US" smtClean="0"/>
          </a:p>
        </p:txBody>
      </p:sp>
      <p:sp>
        <p:nvSpPr>
          <p:cNvPr id="38915" name="Rectangle 1031"/>
          <p:cNvSpPr txBox="1">
            <a:spLocks noGrp="1" noChangeArrowheads="1"/>
          </p:cNvSpPr>
          <p:nvPr/>
        </p:nvSpPr>
        <p:spPr bwMode="auto">
          <a:xfrm>
            <a:off x="4440238" y="9537700"/>
            <a:ext cx="3332162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788" tIns="50893" rIns="101788" bIns="50893" anchor="b"/>
          <a:lstStyle/>
          <a:p>
            <a:pPr algn="r"/>
            <a:fld id="{29C61ECA-5D12-49F0-88A3-E3A4347C8B78}" type="slidenum">
              <a:rPr lang="en-US" sz="1300" b="1">
                <a:solidFill>
                  <a:srgbClr val="000066"/>
                </a:solidFill>
                <a:latin typeface="Times New Roman" pitchFamily="18" charset="0"/>
              </a:rPr>
              <a:pPr algn="r"/>
              <a:t>3</a:t>
            </a:fld>
            <a:endParaRPr lang="en-US" sz="1300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54063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8684" tIns="49342" rIns="98684" bIns="49342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7,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Kin Yip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398963" y="9555163"/>
            <a:ext cx="337185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4025"/>
            <a:fld id="{29159037-7ECA-4566-A8E6-6BAEFE13294D}" type="slidenum">
              <a:rPr lang="en-US" smtClean="0"/>
              <a:pPr defTabSz="454025"/>
              <a:t>4</a:t>
            </a:fld>
            <a:endParaRPr lang="en-US" smtClean="0"/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7,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Kin Yip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398963" y="9555163"/>
            <a:ext cx="337185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4025"/>
            <a:fld id="{CD8A1E7B-4EF8-45EB-80FB-6B575826ED9B}" type="slidenum">
              <a:rPr lang="en-US" smtClean="0"/>
              <a:pPr defTabSz="454025"/>
              <a:t>6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7,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Kin Yip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398963" y="9555163"/>
            <a:ext cx="337185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4025"/>
            <a:fld id="{408F99C7-AB4B-4AC4-95A2-30C7D2BC6693}" type="slidenum">
              <a:rPr lang="en-US" smtClean="0"/>
              <a:pPr defTabSz="454025"/>
              <a:t>7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7,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Kin Yip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398963" y="9555163"/>
            <a:ext cx="337185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4025"/>
            <a:fld id="{AC377C4A-30C9-480A-A2CF-BF8C35A55E83}" type="slidenum">
              <a:rPr lang="en-US" smtClean="0"/>
              <a:pPr defTabSz="454025"/>
              <a:t>8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7,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Kin Yip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398963" y="9555163"/>
            <a:ext cx="337185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4025"/>
            <a:fld id="{408F99C7-AB4B-4AC4-95A2-30C7D2BC6693}" type="slidenum">
              <a:rPr lang="en-US" smtClean="0"/>
              <a:pPr defTabSz="454025"/>
              <a:t>9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7,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Kin Yip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4025"/>
            <a:fld id="{8BD428E0-22F6-473E-B745-D8DD2857C906}" type="slidenum">
              <a:rPr lang="en-US" smtClean="0"/>
              <a:pPr defTabSz="454025"/>
              <a:t>15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7,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Kin Yip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4025"/>
            <a:fld id="{8BD428E0-22F6-473E-B745-D8DD2857C906}" type="slidenum">
              <a:rPr lang="en-US" smtClean="0"/>
              <a:pPr defTabSz="454025"/>
              <a:t>19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7,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Kin Yip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3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6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0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3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0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3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Sept. 7, 2011</a:t>
            </a:r>
            <a:endParaRPr lang="en-US">
              <a:ea typeface="휴먼매직체"/>
              <a:cs typeface="휴먼매직체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Kin Yip</a:t>
            </a:r>
            <a:endParaRPr lang="en-US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514A3-C1C6-4772-8ABC-ECFD810890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Sept. 7, 2011</a:t>
            </a:r>
            <a:endParaRPr lang="en-US">
              <a:ea typeface="휴먼매직체"/>
              <a:cs typeface="휴먼매직체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Kin Yip</a:t>
            </a:r>
            <a:endParaRPr lang="en-US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2C66B-CA5E-47A8-B507-5FDBED3FAF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57499" y="334236"/>
            <a:ext cx="2500906" cy="71099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4785" y="334236"/>
            <a:ext cx="7334704" cy="71099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Sept. 7, 2011</a:t>
            </a:r>
            <a:endParaRPr lang="en-US">
              <a:ea typeface="휴먼매직체"/>
              <a:cs typeface="휴먼매직체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Kin Yip</a:t>
            </a:r>
            <a:endParaRPr lang="en-US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7A572-58F3-4C9F-8DD9-907448AF9E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420687" y="0"/>
            <a:ext cx="671513" cy="7559675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50" tIns="50377" rIns="100750" bIns="50377" anchor="ctr"/>
          <a:lstStyle/>
          <a:p>
            <a:pPr algn="ctr" defTabSz="455424"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04800" y="0"/>
            <a:ext cx="115888" cy="7559675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50" tIns="50377" rIns="100750" bIns="50377" anchor="ctr"/>
          <a:lstStyle/>
          <a:p>
            <a:pPr algn="ctr" defTabSz="455424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092200" y="0"/>
            <a:ext cx="200025" cy="7559675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50" tIns="50377" rIns="100750" bIns="50377" anchor="ctr"/>
          <a:lstStyle/>
          <a:p>
            <a:pPr algn="ctr" defTabSz="455424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258888" y="0"/>
            <a:ext cx="254000" cy="7559675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50" tIns="50377" rIns="100750" bIns="50377" anchor="ctr"/>
          <a:lstStyle/>
          <a:p>
            <a:pPr algn="ctr" defTabSz="455424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17475" y="0"/>
            <a:ext cx="0" cy="7559675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50" tIns="50377" rIns="100750" bIns="50377"/>
          <a:lstStyle/>
          <a:p>
            <a:pPr defTabSz="455424">
              <a:defRPr/>
            </a:pP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08063" y="0"/>
            <a:ext cx="0" cy="7559675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50" tIns="50377" rIns="100750" bIns="50377"/>
          <a:lstStyle/>
          <a:p>
            <a:pPr defTabSz="455424"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941388" y="0"/>
            <a:ext cx="0" cy="7559675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50" tIns="50377" rIns="100750" bIns="50377"/>
          <a:lstStyle/>
          <a:p>
            <a:pPr defTabSz="455424">
              <a:defRPr/>
            </a:pPr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903413" y="0"/>
            <a:ext cx="0" cy="7559675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50" tIns="50377" rIns="100750" bIns="50377"/>
          <a:lstStyle/>
          <a:p>
            <a:pPr defTabSz="455424"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76338" y="0"/>
            <a:ext cx="0" cy="7559675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50" tIns="50377" rIns="100750" bIns="50377"/>
          <a:lstStyle/>
          <a:p>
            <a:pPr defTabSz="455424">
              <a:defRPr/>
            </a:pPr>
            <a:endParaRPr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047288" y="0"/>
            <a:ext cx="0" cy="7559675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50" tIns="50377" rIns="100750" bIns="50377"/>
          <a:lstStyle/>
          <a:p>
            <a:pPr defTabSz="455424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1344613" y="0"/>
            <a:ext cx="84138" cy="7559675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50" tIns="50377" rIns="100750" bIns="50377" anchor="ctr"/>
          <a:lstStyle/>
          <a:p>
            <a:pPr algn="ctr" defTabSz="455424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671513" y="3779839"/>
            <a:ext cx="1428750" cy="1427161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50" tIns="50377" rIns="100750" bIns="50377" anchor="ctr"/>
          <a:lstStyle/>
          <a:p>
            <a:pPr algn="ctr" defTabSz="455424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443039" y="5364164"/>
            <a:ext cx="708025" cy="7080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50" tIns="50377" rIns="100750" bIns="50377" anchor="ctr"/>
          <a:lstStyle/>
          <a:p>
            <a:pPr algn="ctr" defTabSz="455424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203326" y="6062663"/>
            <a:ext cx="150813" cy="152401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50" tIns="50377" rIns="100750" bIns="50377" anchor="ctr"/>
          <a:lstStyle/>
          <a:p>
            <a:pPr algn="ctr" defTabSz="455424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35150" y="6380163"/>
            <a:ext cx="301625" cy="303212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50" tIns="50377" rIns="100750" bIns="50377" anchor="ctr"/>
          <a:lstStyle/>
          <a:p>
            <a:pPr algn="ctr" defTabSz="455424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100264" y="4956176"/>
            <a:ext cx="403225" cy="4032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50" tIns="50377" rIns="100750" bIns="50377" anchor="ctr"/>
          <a:lstStyle/>
          <a:p>
            <a:pPr algn="ctr" defTabSz="455424"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20156" y="5515236"/>
            <a:ext cx="6804422" cy="1511935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503763" indent="0" algn="ctr">
              <a:buNone/>
            </a:lvl2pPr>
            <a:lvl3pPr marL="1007525" indent="0" algn="ctr">
              <a:buNone/>
            </a:lvl3pPr>
            <a:lvl4pPr marL="1511289" indent="0" algn="ctr">
              <a:buNone/>
            </a:lvl4pPr>
            <a:lvl5pPr marL="2015050" indent="0" algn="ctr">
              <a:buNone/>
            </a:lvl5pPr>
            <a:lvl6pPr marL="2518813" indent="0" algn="ctr">
              <a:buNone/>
            </a:lvl6pPr>
            <a:lvl7pPr marL="3022575" indent="0" algn="ctr">
              <a:buNone/>
            </a:lvl7pPr>
            <a:lvl8pPr marL="3526337" indent="0" algn="ctr">
              <a:buNone/>
            </a:lvl8pPr>
            <a:lvl9pPr marL="40301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18" y="-251988"/>
            <a:ext cx="9828609" cy="10919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6047" y="1931917"/>
            <a:ext cx="4200260" cy="4619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931917"/>
            <a:ext cx="4200260" cy="4619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6550" y="7056439"/>
            <a:ext cx="2940050" cy="503236"/>
          </a:xfrm>
        </p:spPr>
        <p:txBody>
          <a:bodyPr/>
          <a:lstStyle>
            <a:lvl1pPr>
              <a:defRPr b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Sept. 7,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44875" y="7056439"/>
            <a:ext cx="3190875" cy="503236"/>
          </a:xfrm>
        </p:spPr>
        <p:txBody>
          <a:bodyPr/>
          <a:lstStyle>
            <a:lvl1pPr defTabSz="452345">
              <a:defRPr b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Kin Yip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2178" y="7057019"/>
            <a:ext cx="2098675" cy="503238"/>
          </a:xfrm>
        </p:spPr>
        <p:txBody>
          <a:bodyPr/>
          <a:lstStyle>
            <a:lvl1pPr>
              <a:defRPr sz="1300" smtClean="0">
                <a:solidFill>
                  <a:srgbClr val="FF6600"/>
                </a:solidFill>
              </a:defRPr>
            </a:lvl1pPr>
          </a:lstStyle>
          <a:p>
            <a:pPr>
              <a:defRPr/>
            </a:pPr>
            <a:fld id="{366E6B16-41EB-4A0B-936E-B80F8DE8C1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04031" y="2603888"/>
            <a:ext cx="4032250" cy="428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19799" y="2603888"/>
            <a:ext cx="4032250" cy="428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504031" y="1730330"/>
            <a:ext cx="4032250" cy="72572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788297" y="1730330"/>
            <a:ext cx="4032250" cy="72572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ko-KR" smtClean="0"/>
              <a:t>Sept. 7, 2011</a:t>
            </a:r>
            <a:endParaRPr lang="en-US">
              <a:ea typeface="휴먼매직체"/>
              <a:cs typeface="휴먼매직체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2345">
              <a:defRPr smtClean="0"/>
            </a:lvl1pPr>
          </a:lstStyle>
          <a:p>
            <a:pPr>
              <a:defRPr/>
            </a:pPr>
            <a:r>
              <a:rPr lang="en-US" altLang="ko-KR"/>
              <a:t>Kin Yip</a:t>
            </a:r>
            <a:endParaRPr lang="en-US">
              <a:cs typeface="Arial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12AC0F-5029-40DE-BEEF-690C3685B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796" y="7157774"/>
            <a:ext cx="2352146" cy="402483"/>
          </a:xfrm>
        </p:spPr>
        <p:txBody>
          <a:bodyPr/>
          <a:lstStyle>
            <a:lvl1pPr>
              <a:defRPr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altLang="ko-KR" dirty="0" smtClean="0"/>
              <a:t>Sept. 7, 2011</a:t>
            </a:r>
            <a:endParaRPr lang="en-US" dirty="0">
              <a:ea typeface="휴먼매직체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4214" y="7121770"/>
            <a:ext cx="3192198" cy="402483"/>
          </a:xfrm>
        </p:spPr>
        <p:txBody>
          <a:bodyPr/>
          <a:lstStyle>
            <a:lvl1pPr>
              <a:defRPr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altLang="ko-KR" dirty="0" smtClean="0"/>
              <a:t>Kin Yip</a:t>
            </a:r>
            <a:endParaRPr lang="en-US" dirty="0">
              <a:ea typeface="휴먼매직체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EEB8D3D5-E571-4AA6-B7F1-BF8A1D0CC8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804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9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3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67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019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35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6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03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37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71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Sept. 7, 2011</a:t>
            </a:r>
            <a:endParaRPr lang="en-US">
              <a:ea typeface="휴먼매직체"/>
              <a:cs typeface="휴먼매직체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Kin Yip</a:t>
            </a:r>
            <a:endParaRPr lang="en-US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6C03C-50B7-482E-93B1-982CAFBCB0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4798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0613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Sept. 7, 2011</a:t>
            </a:r>
            <a:endParaRPr lang="en-US">
              <a:ea typeface="휴먼매직체"/>
              <a:cs typeface="휴먼매직체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Kin Yip</a:t>
            </a:r>
            <a:endParaRPr lang="en-US"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93EB0-47EC-4E50-B0B1-9A09540483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396" indent="0">
              <a:buNone/>
              <a:defRPr sz="2200" b="1"/>
            </a:lvl2pPr>
            <a:lvl3pPr marL="1006795" indent="0">
              <a:buNone/>
              <a:defRPr sz="2000" b="1"/>
            </a:lvl3pPr>
            <a:lvl4pPr marL="1510193" indent="0">
              <a:buNone/>
              <a:defRPr sz="1800" b="1"/>
            </a:lvl4pPr>
            <a:lvl5pPr marL="2013588" indent="0">
              <a:buNone/>
              <a:defRPr sz="1800" b="1"/>
            </a:lvl5pPr>
            <a:lvl6pPr marL="2516987" indent="0">
              <a:buNone/>
              <a:defRPr sz="1800" b="1"/>
            </a:lvl6pPr>
            <a:lvl7pPr marL="3020384" indent="0">
              <a:buNone/>
              <a:defRPr sz="1800" b="1"/>
            </a:lvl7pPr>
            <a:lvl8pPr marL="3523775" indent="0">
              <a:buNone/>
              <a:defRPr sz="1800" b="1"/>
            </a:lvl8pPr>
            <a:lvl9pPr marL="402717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396" indent="0">
              <a:buNone/>
              <a:defRPr sz="2200" b="1"/>
            </a:lvl2pPr>
            <a:lvl3pPr marL="1006795" indent="0">
              <a:buNone/>
              <a:defRPr sz="2000" b="1"/>
            </a:lvl3pPr>
            <a:lvl4pPr marL="1510193" indent="0">
              <a:buNone/>
              <a:defRPr sz="1800" b="1"/>
            </a:lvl4pPr>
            <a:lvl5pPr marL="2013588" indent="0">
              <a:buNone/>
              <a:defRPr sz="1800" b="1"/>
            </a:lvl5pPr>
            <a:lvl6pPr marL="2516987" indent="0">
              <a:buNone/>
              <a:defRPr sz="1800" b="1"/>
            </a:lvl6pPr>
            <a:lvl7pPr marL="3020384" indent="0">
              <a:buNone/>
              <a:defRPr sz="1800" b="1"/>
            </a:lvl7pPr>
            <a:lvl8pPr marL="3523775" indent="0">
              <a:buNone/>
              <a:defRPr sz="1800" b="1"/>
            </a:lvl8pPr>
            <a:lvl9pPr marL="402717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Sept. 7, 2011</a:t>
            </a:r>
            <a:endParaRPr lang="en-US">
              <a:ea typeface="휴먼매직체"/>
              <a:cs typeface="휴먼매직체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Kin Yip</a:t>
            </a:r>
            <a:endParaRPr lang="en-US"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529B0-DDE8-4F32-B0A1-5B66B0EA2A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Sept. 7, 2011</a:t>
            </a:r>
            <a:endParaRPr lang="en-US">
              <a:ea typeface="휴먼매직체"/>
              <a:cs typeface="휴먼매직체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Kin Yip</a:t>
            </a:r>
            <a:endParaRPr lang="en-US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B403E-92EC-49B6-AC93-701A104A00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7, 2011</a:t>
            </a:r>
            <a:endParaRPr lang="en-US">
              <a:ea typeface="휴먼매직체"/>
              <a:cs typeface="휴먼매직체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Kin Yip</a:t>
            </a:r>
            <a:endParaRPr lang="en-US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31115-EF4B-41FD-A3A7-D23D28D888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9" y="301000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4" y="1581937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396" indent="0">
              <a:buNone/>
              <a:defRPr sz="1300"/>
            </a:lvl2pPr>
            <a:lvl3pPr marL="1006795" indent="0">
              <a:buNone/>
              <a:defRPr sz="1100"/>
            </a:lvl3pPr>
            <a:lvl4pPr marL="1510193" indent="0">
              <a:buNone/>
              <a:defRPr sz="1000"/>
            </a:lvl4pPr>
            <a:lvl5pPr marL="2013588" indent="0">
              <a:buNone/>
              <a:defRPr sz="1000"/>
            </a:lvl5pPr>
            <a:lvl6pPr marL="2516987" indent="0">
              <a:buNone/>
              <a:defRPr sz="1000"/>
            </a:lvl6pPr>
            <a:lvl7pPr marL="3020384" indent="0">
              <a:buNone/>
              <a:defRPr sz="1000"/>
            </a:lvl7pPr>
            <a:lvl8pPr marL="3523775" indent="0">
              <a:buNone/>
              <a:defRPr sz="1000"/>
            </a:lvl8pPr>
            <a:lvl9pPr marL="40271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Sept. 7, 2011</a:t>
            </a:r>
            <a:endParaRPr lang="en-US">
              <a:ea typeface="휴먼매직체"/>
              <a:cs typeface="휴먼매직체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Kin Yip</a:t>
            </a:r>
            <a:endParaRPr lang="en-US"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ED2FC-3403-4BB3-9D56-6468B2E4AE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396" indent="0">
              <a:buNone/>
              <a:defRPr sz="3100"/>
            </a:lvl2pPr>
            <a:lvl3pPr marL="1006795" indent="0">
              <a:buNone/>
              <a:defRPr sz="2600"/>
            </a:lvl3pPr>
            <a:lvl4pPr marL="1510193" indent="0">
              <a:buNone/>
              <a:defRPr sz="2200"/>
            </a:lvl4pPr>
            <a:lvl5pPr marL="2013588" indent="0">
              <a:buNone/>
              <a:defRPr sz="2200"/>
            </a:lvl5pPr>
            <a:lvl6pPr marL="2516987" indent="0">
              <a:buNone/>
              <a:defRPr sz="2200"/>
            </a:lvl6pPr>
            <a:lvl7pPr marL="3020384" indent="0">
              <a:buNone/>
              <a:defRPr sz="2200"/>
            </a:lvl7pPr>
            <a:lvl8pPr marL="3523775" indent="0">
              <a:buNone/>
              <a:defRPr sz="2200"/>
            </a:lvl8pPr>
            <a:lvl9pPr marL="4027177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396" indent="0">
              <a:buNone/>
              <a:defRPr sz="1300"/>
            </a:lvl2pPr>
            <a:lvl3pPr marL="1006795" indent="0">
              <a:buNone/>
              <a:defRPr sz="1100"/>
            </a:lvl3pPr>
            <a:lvl4pPr marL="1510193" indent="0">
              <a:buNone/>
              <a:defRPr sz="1000"/>
            </a:lvl4pPr>
            <a:lvl5pPr marL="2013588" indent="0">
              <a:buNone/>
              <a:defRPr sz="1000"/>
            </a:lvl5pPr>
            <a:lvl6pPr marL="2516987" indent="0">
              <a:buNone/>
              <a:defRPr sz="1000"/>
            </a:lvl6pPr>
            <a:lvl7pPr marL="3020384" indent="0">
              <a:buNone/>
              <a:defRPr sz="1000"/>
            </a:lvl7pPr>
            <a:lvl8pPr marL="3523775" indent="0">
              <a:buNone/>
              <a:defRPr sz="1000"/>
            </a:lvl8pPr>
            <a:lvl9pPr marL="40271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Sept. 7, 2011</a:t>
            </a:r>
            <a:endParaRPr lang="en-US">
              <a:ea typeface="휴먼매직체"/>
              <a:cs typeface="휴먼매직체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Kin Yip</a:t>
            </a:r>
            <a:endParaRPr lang="en-US"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35A3E3-0B51-420B-B0FD-93E85B4423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673" tIns="50339" rIns="100673" bIns="50339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8"/>
            <a:ext cx="9072563" cy="4989036"/>
          </a:xfrm>
          <a:prstGeom prst="rect">
            <a:avLst/>
          </a:prstGeom>
        </p:spPr>
        <p:txBody>
          <a:bodyPr vert="horz" lIns="100673" tIns="50339" rIns="100673" bIns="5033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711"/>
            <a:ext cx="2352146" cy="402483"/>
          </a:xfrm>
          <a:prstGeom prst="rect">
            <a:avLst/>
          </a:prstGeom>
        </p:spPr>
        <p:txBody>
          <a:bodyPr vert="horz" lIns="100673" tIns="50339" rIns="100673" bIns="5033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ko-KR" smtClean="0"/>
              <a:t>Sept. 7, 2011</a:t>
            </a:r>
            <a:endParaRPr lang="en-US">
              <a:ea typeface="휴먼매직체"/>
              <a:cs typeface="휴먼매직체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711"/>
            <a:ext cx="3192198" cy="402483"/>
          </a:xfrm>
          <a:prstGeom prst="rect">
            <a:avLst/>
          </a:prstGeom>
        </p:spPr>
        <p:txBody>
          <a:bodyPr vert="horz" lIns="100673" tIns="50339" rIns="100673" bIns="5033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Kin Yip</a:t>
            </a:r>
            <a:endParaRPr lang="en-US">
              <a:ea typeface="맑은 고딕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711"/>
            <a:ext cx="2352146" cy="402483"/>
          </a:xfrm>
          <a:prstGeom prst="rect">
            <a:avLst/>
          </a:prstGeom>
        </p:spPr>
        <p:txBody>
          <a:bodyPr vert="horz" lIns="100673" tIns="50339" rIns="100673" bIns="5033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81E4E5-3324-4C7C-9F8C-18EF6C6A6A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7" r:id="rId1"/>
    <p:sldLayoutId id="2147484958" r:id="rId2"/>
    <p:sldLayoutId id="2147484959" r:id="rId3"/>
    <p:sldLayoutId id="2147484960" r:id="rId4"/>
    <p:sldLayoutId id="2147484961" r:id="rId5"/>
    <p:sldLayoutId id="2147484962" r:id="rId6"/>
    <p:sldLayoutId id="2147484963" r:id="rId7"/>
    <p:sldLayoutId id="2147484964" r:id="rId8"/>
    <p:sldLayoutId id="2147484965" r:id="rId9"/>
    <p:sldLayoutId id="2147484966" r:id="rId10"/>
    <p:sldLayoutId id="2147484967" r:id="rId11"/>
    <p:sldLayoutId id="2147484968" r:id="rId12"/>
    <p:sldLayoutId id="2147484969" r:id="rId13"/>
    <p:sldLayoutId id="2147484801" r:id="rId14"/>
  </p:sldLayoutIdLst>
  <p:hf hdr="0"/>
  <p:txStyles>
    <p:titleStyle>
      <a:lvl1pPr algn="ctr" defTabSz="100679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77548" indent="-377548" algn="l" defTabSz="100679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818020" indent="-314623" algn="l" defTabSz="100679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258495" indent="-251699" algn="l" defTabSz="100679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761890" indent="-251699" algn="l" defTabSz="100679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265288" indent="-251699" algn="l" defTabSz="100679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768685" indent="-251699" algn="l" defTabSz="100679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2083" indent="-251699" algn="l" defTabSz="100679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480" indent="-251699" algn="l" defTabSz="100679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876" indent="-251699" algn="l" defTabSz="100679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6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96" algn="l" defTabSz="1006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795" algn="l" defTabSz="1006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193" algn="l" defTabSz="1006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588" algn="l" defTabSz="1006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987" algn="l" defTabSz="1006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384" algn="l" defTabSz="1006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775" algn="l" defTabSz="1006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7177" algn="l" defTabSz="1006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30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gif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Document4.docx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Office_Word_Document3.docx"/><Relationship Id="rId5" Type="http://schemas.openxmlformats.org/officeDocument/2006/relationships/package" Target="../embeddings/Microsoft_Office_Word_Document2.docx"/><Relationship Id="rId4" Type="http://schemas.openxmlformats.org/officeDocument/2006/relationships/package" Target="../embeddings/Microsoft_Office_Word_Document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27944" y="4327301"/>
            <a:ext cx="6019800" cy="1828800"/>
          </a:xfrm>
        </p:spPr>
        <p:txBody>
          <a:bodyPr/>
          <a:lstStyle/>
          <a:p>
            <a:pPr algn="ctr" eaLnBrk="1" hangingPunct="1"/>
            <a:r>
              <a:rPr lang="en-US" altLang="ko-KR" sz="2800" dirty="0" smtClean="0">
                <a:solidFill>
                  <a:srgbClr val="008000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Kin Yip</a:t>
            </a:r>
          </a:p>
          <a:p>
            <a:pPr algn="ctr" eaLnBrk="1" hangingPunct="1"/>
            <a:r>
              <a:rPr lang="en-US" altLang="ko-KR" sz="2800" dirty="0" smtClean="0">
                <a:solidFill>
                  <a:srgbClr val="008000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For STAR Collaboration</a:t>
            </a:r>
          </a:p>
          <a:p>
            <a:pPr algn="ctr" eaLnBrk="1" hangingPunct="1"/>
            <a:r>
              <a:rPr lang="en-US" altLang="ko-KR" sz="2800" dirty="0" smtClean="0">
                <a:solidFill>
                  <a:srgbClr val="008000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Brookhaven National Lab</a:t>
            </a:r>
            <a:r>
              <a:rPr lang="en-US" altLang="ko-KR" sz="2800" dirty="0" smtClean="0">
                <a:solidFill>
                  <a:srgbClr val="FFFF00"/>
                </a:solidFill>
                <a:ea typeface="Gulim" pitchFamily="34" charset="-127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FFFF00"/>
              </a:solidFill>
              <a:ea typeface="Gulim" pitchFamily="34" charset="-127"/>
              <a:cs typeface="Times New Roman" pitchFamily="18" charset="0"/>
            </a:endParaRP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223888" y="230250"/>
            <a:ext cx="7923212" cy="957299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" pitchFamily="18" charset="0"/>
                <a:cs typeface="Times New Roman" pitchFamily="18" charset="0"/>
              </a:rPr>
              <a:t>Elastic pp Scattering at RHIC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ea typeface="Gulim" pitchFamily="34" charset="-127"/>
              <a:cs typeface="Times New Roman" pitchFamily="18" charset="0"/>
            </a:endParaRP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2304008" y="6305551"/>
            <a:ext cx="5148557" cy="44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2" tIns="45696" rIns="91392" bIns="45696">
            <a:spAutoFit/>
          </a:bodyPr>
          <a:lstStyle/>
          <a:p>
            <a:pPr defTabSz="907956"/>
            <a:r>
              <a:rPr lang="en-US" sz="2300" b="1" dirty="0">
                <a:solidFill>
                  <a:srgbClr val="C00000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Sept. 7, 2011, </a:t>
            </a:r>
            <a:r>
              <a:rPr lang="en-US" sz="2300" b="1" dirty="0" err="1">
                <a:solidFill>
                  <a:srgbClr val="C00000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Alushta</a:t>
            </a:r>
            <a:r>
              <a:rPr lang="en-US" sz="2300" b="1" dirty="0">
                <a:solidFill>
                  <a:srgbClr val="C00000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, Crimea, Ukraine</a:t>
            </a: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1295896" y="1825784"/>
            <a:ext cx="7783513" cy="206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1" rIns="91401" bIns="45701">
            <a:spAutoFit/>
          </a:bodyPr>
          <a:lstStyle/>
          <a:p>
            <a:pPr defTabSz="455424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Mainly :</a:t>
            </a:r>
          </a:p>
          <a:p>
            <a:pPr defTabSz="455424">
              <a:buBlip>
                <a:blip r:embed="rId3"/>
              </a:buBlip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Elastic pp scattering program at RHIC</a:t>
            </a:r>
            <a:endParaRPr lang="en-US" sz="32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55424">
              <a:buBlip>
                <a:blip r:embed="rId3"/>
              </a:buBlip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Data analysis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for the 2009 run</a:t>
            </a:r>
            <a:endParaRPr lang="en-US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55424">
              <a:buBlip>
                <a:blip r:embed="rId3"/>
              </a:buBlip>
              <a:defRPr/>
            </a:pP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Results (A</a:t>
            </a:r>
            <a:r>
              <a:rPr lang="en-US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US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A</a:t>
            </a:r>
            <a:r>
              <a:rPr lang="en-US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NN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&amp; A</a:t>
            </a:r>
            <a:r>
              <a:rPr lang="en-US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510" name="Group 33"/>
          <p:cNvGrpSpPr>
            <a:grpSpLocks/>
          </p:cNvGrpSpPr>
          <p:nvPr/>
        </p:nvGrpSpPr>
        <p:grpSpPr bwMode="auto">
          <a:xfrm>
            <a:off x="746360" y="4895961"/>
            <a:ext cx="1017588" cy="858837"/>
            <a:chOff x="79" y="35"/>
            <a:chExt cx="641" cy="541"/>
          </a:xfrm>
        </p:grpSpPr>
        <p:sp>
          <p:nvSpPr>
            <p:cNvPr id="7" name="Rectangle 31"/>
            <p:cNvSpPr>
              <a:spLocks noChangeArrowheads="1"/>
            </p:cNvSpPr>
            <p:nvPr/>
          </p:nvSpPr>
          <p:spPr bwMode="auto">
            <a:xfrm>
              <a:off x="79" y="35"/>
              <a:ext cx="641" cy="541"/>
            </a:xfrm>
            <a:prstGeom prst="rect">
              <a:avLst/>
            </a:prstGeom>
            <a:solidFill>
              <a:srgbClr val="FFFFFF"/>
            </a:solidFill>
            <a:ln w="19050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defTabSz="455424">
                <a:defRPr/>
              </a:pPr>
              <a:endParaRPr lang="ru-RU" dirty="0"/>
            </a:p>
          </p:txBody>
        </p:sp>
        <p:grpSp>
          <p:nvGrpSpPr>
            <p:cNvPr id="21513" name="Group 13"/>
            <p:cNvGrpSpPr>
              <a:grpSpLocks/>
            </p:cNvGrpSpPr>
            <p:nvPr/>
          </p:nvGrpSpPr>
          <p:grpSpPr bwMode="auto">
            <a:xfrm>
              <a:off x="144" y="96"/>
              <a:ext cx="404" cy="419"/>
              <a:chOff x="3719" y="557"/>
              <a:chExt cx="1344" cy="1394"/>
            </a:xfrm>
          </p:grpSpPr>
          <p:sp>
            <p:nvSpPr>
              <p:cNvPr id="21517" name="AutoShape 14"/>
              <p:cNvSpPr>
                <a:spLocks noChangeArrowheads="1"/>
              </p:cNvSpPr>
              <p:nvPr/>
            </p:nvSpPr>
            <p:spPr bwMode="auto">
              <a:xfrm>
                <a:off x="3719" y="557"/>
                <a:ext cx="1344" cy="1344"/>
              </a:xfrm>
              <a:custGeom>
                <a:avLst/>
                <a:gdLst>
                  <a:gd name="T0" fmla="*/ 672 w 1344"/>
                  <a:gd name="T1" fmla="*/ 0 h 1344"/>
                  <a:gd name="T2" fmla="*/ 0 w 1344"/>
                  <a:gd name="T3" fmla="*/ 513 h 1344"/>
                  <a:gd name="T4" fmla="*/ 257 w 1344"/>
                  <a:gd name="T5" fmla="*/ 1344 h 1344"/>
                  <a:gd name="T6" fmla="*/ 1087 w 1344"/>
                  <a:gd name="T7" fmla="*/ 1344 h 1344"/>
                  <a:gd name="T8" fmla="*/ 1344 w 1344"/>
                  <a:gd name="T9" fmla="*/ 513 h 1344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415 w 1344"/>
                  <a:gd name="T16" fmla="*/ 513 h 1344"/>
                  <a:gd name="T17" fmla="*/ 929 w 1344"/>
                  <a:gd name="T18" fmla="*/ 1027 h 1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1344">
                    <a:moveTo>
                      <a:pt x="0" y="513"/>
                    </a:moveTo>
                    <a:lnTo>
                      <a:pt x="513" y="513"/>
                    </a:lnTo>
                    <a:lnTo>
                      <a:pt x="672" y="0"/>
                    </a:lnTo>
                    <a:lnTo>
                      <a:pt x="831" y="513"/>
                    </a:lnTo>
                    <a:lnTo>
                      <a:pt x="1344" y="513"/>
                    </a:lnTo>
                    <a:lnTo>
                      <a:pt x="929" y="831"/>
                    </a:lnTo>
                    <a:lnTo>
                      <a:pt x="1087" y="1344"/>
                    </a:lnTo>
                    <a:lnTo>
                      <a:pt x="672" y="1027"/>
                    </a:lnTo>
                    <a:lnTo>
                      <a:pt x="257" y="1344"/>
                    </a:lnTo>
                    <a:lnTo>
                      <a:pt x="415" y="831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8" name="Line 15"/>
              <p:cNvSpPr>
                <a:spLocks noChangeShapeType="1"/>
              </p:cNvSpPr>
              <p:nvPr/>
            </p:nvSpPr>
            <p:spPr bwMode="auto">
              <a:xfrm flipH="1">
                <a:off x="3978" y="1369"/>
                <a:ext cx="213" cy="53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9" name="Line 16"/>
              <p:cNvSpPr>
                <a:spLocks noChangeShapeType="1"/>
              </p:cNvSpPr>
              <p:nvPr/>
            </p:nvSpPr>
            <p:spPr bwMode="auto">
              <a:xfrm flipH="1" flipV="1">
                <a:off x="3749" y="1089"/>
                <a:ext cx="462" cy="29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0" name="Line 17"/>
              <p:cNvSpPr>
                <a:spLocks noChangeShapeType="1"/>
              </p:cNvSpPr>
              <p:nvPr/>
            </p:nvSpPr>
            <p:spPr bwMode="auto">
              <a:xfrm rot="4320000" flipH="1">
                <a:off x="3914" y="858"/>
                <a:ext cx="183" cy="45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1" name="Line 18"/>
              <p:cNvSpPr>
                <a:spLocks noChangeShapeType="1"/>
              </p:cNvSpPr>
              <p:nvPr/>
            </p:nvSpPr>
            <p:spPr bwMode="auto">
              <a:xfrm rot="4320000" flipH="1" flipV="1">
                <a:off x="4080" y="715"/>
                <a:ext cx="462" cy="29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2" name="Line 19"/>
              <p:cNvSpPr>
                <a:spLocks noChangeShapeType="1"/>
              </p:cNvSpPr>
              <p:nvPr/>
            </p:nvSpPr>
            <p:spPr bwMode="auto">
              <a:xfrm rot="8640000" flipH="1">
                <a:off x="4354" y="574"/>
                <a:ext cx="210" cy="51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3" name="Line 20"/>
              <p:cNvSpPr>
                <a:spLocks noChangeShapeType="1"/>
              </p:cNvSpPr>
              <p:nvPr/>
            </p:nvSpPr>
            <p:spPr bwMode="auto">
              <a:xfrm rot="8640000" flipH="1" flipV="1">
                <a:off x="4547" y="940"/>
                <a:ext cx="462" cy="29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4" name="Line 21"/>
              <p:cNvSpPr>
                <a:spLocks noChangeShapeType="1"/>
              </p:cNvSpPr>
              <p:nvPr/>
            </p:nvSpPr>
            <p:spPr bwMode="auto">
              <a:xfrm rot="12960000" flipH="1">
                <a:off x="4717" y="990"/>
                <a:ext cx="200" cy="48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5" name="Line 22"/>
              <p:cNvSpPr>
                <a:spLocks noChangeShapeType="1"/>
              </p:cNvSpPr>
              <p:nvPr/>
            </p:nvSpPr>
            <p:spPr bwMode="auto">
              <a:xfrm rot="-8640000" flipH="1" flipV="1">
                <a:off x="4458" y="1459"/>
                <a:ext cx="462" cy="29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6" name="Line 23"/>
              <p:cNvSpPr>
                <a:spLocks noChangeShapeType="1"/>
              </p:cNvSpPr>
              <p:nvPr/>
            </p:nvSpPr>
            <p:spPr bwMode="auto">
              <a:xfrm rot="17280000" flipH="1">
                <a:off x="4477" y="1489"/>
                <a:ext cx="190" cy="44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7" name="Line 24"/>
              <p:cNvSpPr>
                <a:spLocks noChangeShapeType="1"/>
              </p:cNvSpPr>
              <p:nvPr/>
            </p:nvSpPr>
            <p:spPr bwMode="auto">
              <a:xfrm rot="-4320000" flipH="1" flipV="1">
                <a:off x="3972" y="1572"/>
                <a:ext cx="462" cy="2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14" name="Group 25"/>
            <p:cNvGrpSpPr>
              <a:grpSpLocks/>
            </p:cNvGrpSpPr>
            <p:nvPr/>
          </p:nvGrpSpPr>
          <p:grpSpPr bwMode="auto">
            <a:xfrm>
              <a:off x="306" y="270"/>
              <a:ext cx="366" cy="141"/>
              <a:chOff x="3359" y="2573"/>
              <a:chExt cx="2580" cy="514"/>
            </a:xfrm>
          </p:grpSpPr>
          <p:sp>
            <p:nvSpPr>
              <p:cNvPr id="21515" name="Rectangle 26"/>
              <p:cNvSpPr>
                <a:spLocks noChangeArrowheads="1"/>
              </p:cNvSpPr>
              <p:nvPr/>
            </p:nvSpPr>
            <p:spPr bwMode="auto">
              <a:xfrm>
                <a:off x="3380" y="2679"/>
                <a:ext cx="1262" cy="379"/>
              </a:xfrm>
              <a:prstGeom prst="rect">
                <a:avLst/>
              </a:prstGeom>
              <a:solidFill>
                <a:srgbClr val="FFFFFF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wrap="none" lIns="0" tIns="0" rIns="0" anchor="ctr"/>
              <a:lstStyle/>
              <a:p>
                <a:endParaRPr lang="en-US" sz="3000" b="1" dirty="0">
                  <a:solidFill>
                    <a:schemeClr val="tx2"/>
                  </a:solidFill>
                  <a:latin typeface="Arial" pitchFamily="34" charset="0"/>
                </a:endParaRPr>
              </a:p>
            </p:txBody>
          </p:sp>
          <p:sp>
            <p:nvSpPr>
              <p:cNvPr id="21516" name="Text Box 27"/>
              <p:cNvSpPr txBox="1">
                <a:spLocks noChangeArrowheads="1"/>
              </p:cNvSpPr>
              <p:nvPr/>
            </p:nvSpPr>
            <p:spPr bwMode="auto">
              <a:xfrm>
                <a:off x="3359" y="2573"/>
                <a:ext cx="2580" cy="514"/>
              </a:xfrm>
              <a:prstGeom prst="rect">
                <a:avLst/>
              </a:prstGeom>
              <a:solidFill>
                <a:srgbClr val="FFFFFF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r>
                  <a:rPr lang="en-US" sz="1700" b="1" dirty="0">
                    <a:solidFill>
                      <a:srgbClr val="3333FF"/>
                    </a:solidFill>
                    <a:latin typeface="Arial" pitchFamily="34" charset="0"/>
                  </a:rPr>
                  <a:t>STAR</a:t>
                </a:r>
              </a:p>
            </p:txBody>
          </p:sp>
        </p:grpSp>
      </p:grpSp>
      <p:pic>
        <p:nvPicPr>
          <p:cNvPr id="21511" name="Picture 22" descr="BNLlogo_standard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6799" y="3815841"/>
            <a:ext cx="2232025" cy="87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564" y="4679369"/>
            <a:ext cx="2436124" cy="165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87784" y="7194623"/>
            <a:ext cx="2352675" cy="401638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Sept. 7, 2011</a:t>
            </a:r>
            <a:endParaRPr lang="en-US" b="1" dirty="0">
              <a:solidFill>
                <a:srgbClr val="FF6600"/>
              </a:solidFill>
              <a:latin typeface="Times New Roman" pitchFamily="18" charset="0"/>
              <a:ea typeface="휴먼매직체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44875" y="7194623"/>
            <a:ext cx="3190875" cy="401638"/>
          </a:xfrm>
        </p:spPr>
        <p:txBody>
          <a:bodyPr/>
          <a:lstStyle/>
          <a:p>
            <a:pPr>
              <a:defRPr/>
            </a:pPr>
            <a:r>
              <a:rPr lang="en-US" altLang="ko-KR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Kin Yip</a:t>
            </a:r>
            <a:endParaRPr lang="en-US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56718" y="7157774"/>
            <a:ext cx="2352146" cy="402483"/>
          </a:xfrm>
        </p:spPr>
        <p:txBody>
          <a:bodyPr/>
          <a:lstStyle/>
          <a:p>
            <a:pPr>
              <a:defRPr/>
            </a:pPr>
            <a:fld id="{11031115-EF4B-41FD-A3A7-D23D28D8880C}" type="slidenum">
              <a:rPr lang="en-US" b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10</a:t>
            </a:fld>
            <a:endParaRPr lang="en-US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3928" y="179437"/>
            <a:ext cx="7117569" cy="523212"/>
          </a:xfrm>
          <a:prstGeom prst="rect">
            <a:avLst/>
          </a:prstGeom>
          <a:solidFill>
            <a:srgbClr val="FFFF00"/>
          </a:solidFill>
        </p:spPr>
        <p:txBody>
          <a:bodyPr wrap="none" lIns="91430" tIns="45716" rIns="91430" bIns="45716" rtlCol="0">
            <a:spAutoFit/>
          </a:bodyPr>
          <a:lstStyle/>
          <a:p>
            <a:pPr marL="0" lvl="1" indent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Silicon Detector Performance in the 2009 run</a:t>
            </a:r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812" y="971525"/>
            <a:ext cx="6068380" cy="420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9812" y="5277484"/>
            <a:ext cx="89289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2300" b="1" dirty="0" smtClean="0">
                <a:solidFill>
                  <a:srgbClr val="0033CC"/>
                </a:solidFill>
                <a:latin typeface="+mn-lt"/>
              </a:rPr>
              <a:t> Only 5 dead/noisy strips per ~ 14000 active strips (active area limited by acceptance)</a:t>
            </a:r>
          </a:p>
          <a:p>
            <a:pPr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2300" b="1" dirty="0" smtClean="0">
                <a:solidFill>
                  <a:srgbClr val="0033CC"/>
                </a:solidFill>
                <a:latin typeface="+mn-lt"/>
              </a:rPr>
              <a:t> Overall plane efficiency &gt; 99%.</a:t>
            </a:r>
          </a:p>
          <a:p>
            <a:pPr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2300" b="1" dirty="0" smtClean="0">
                <a:solidFill>
                  <a:srgbClr val="0033CC"/>
                </a:solidFill>
                <a:latin typeface="+mn-lt"/>
              </a:rPr>
              <a:t> Excellent detector efficiencies allow us to have clean data.</a:t>
            </a:r>
          </a:p>
          <a:p>
            <a:endParaRPr lang="en-US" sz="2300" b="1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4488" y="2087649"/>
            <a:ext cx="34641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srgbClr val="008000"/>
                </a:solidFill>
                <a:latin typeface="+mn-lt"/>
              </a:rPr>
              <a:t>After excluding (3) edge strips and hot/dead strips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 txBox="1">
            <a:spLocks/>
          </p:cNvSpPr>
          <p:nvPr/>
        </p:nvSpPr>
        <p:spPr bwMode="auto">
          <a:xfrm>
            <a:off x="-248" y="791505"/>
            <a:ext cx="1008087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3" tIns="50392" rIns="100783" bIns="50392"/>
          <a:lstStyle/>
          <a:p>
            <a:pPr marL="377940" indent="-377940" defTabSz="452345"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Data was taken in 5 days ~July 2009 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&gt;70 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million triggers </a:t>
            </a:r>
          </a:p>
          <a:p>
            <a:pPr marL="377940" indent="-377940" defTabSz="452345"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Elastically triggered ( ~33 million events)</a:t>
            </a:r>
          </a:p>
          <a:p>
            <a:pPr marL="377940" indent="-377940" defTabSz="452345"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Outside sequencer (DAQ) reset time window</a:t>
            </a:r>
          </a:p>
          <a:p>
            <a:pPr marL="377940" indent="-377940" defTabSz="452345"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Valid 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hit/strip with ADC 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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pedestal_per_channel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+ 5 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</a:p>
          <a:p>
            <a:pPr marL="377940" indent="-377940" defTabSz="452345"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Cluster: ≤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5 valid consecutive 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hits 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with 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ADC sum separated from the pedestal (depending on size)</a:t>
            </a:r>
            <a:endParaRPr lang="en-US" sz="2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377940" indent="-377940" defTabSz="452345"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Clusters in A/C and B/D strips are within &lt; 200 m (2 strips)</a:t>
            </a:r>
          </a:p>
          <a:p>
            <a:pPr marL="377940" indent="-377940" defTabSz="452345"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track on each side </a:t>
            </a:r>
            <a:r>
              <a:rPr lang="en-US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(a track is formed by at least a cluster on each Roman Pot)</a:t>
            </a:r>
          </a:p>
          <a:p>
            <a:pPr marL="377940" indent="-377940" defTabSz="452345"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Collinearity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(between the scattering angles in the East and West)</a:t>
            </a:r>
          </a:p>
          <a:p>
            <a:pPr marL="377940" indent="-377940" defTabSz="452345"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Timing-vertex cut</a:t>
            </a:r>
          </a:p>
          <a:p>
            <a:pPr marL="377940" indent="-377940" defTabSz="452345"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Fiducial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cuts and getting 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rid of 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hotspots in the RP’s nearest to the beam (~tail of the beam)</a:t>
            </a:r>
            <a:endParaRPr lang="en-US" sz="2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377940" indent="-377940" defTabSz="452345"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~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21 million events (before considering the spin combinations)</a:t>
            </a:r>
            <a:endParaRPr lang="en-US" sz="2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87784" y="7194623"/>
            <a:ext cx="2352675" cy="401638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Sept. 7, 2011</a:t>
            </a:r>
            <a:endParaRPr lang="en-US" b="1" dirty="0">
              <a:solidFill>
                <a:srgbClr val="FF6600"/>
              </a:solidFill>
              <a:latin typeface="Times New Roman" pitchFamily="18" charset="0"/>
              <a:ea typeface="휴먼매직체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44875" y="7194623"/>
            <a:ext cx="3190875" cy="401638"/>
          </a:xfrm>
        </p:spPr>
        <p:txBody>
          <a:bodyPr/>
          <a:lstStyle/>
          <a:p>
            <a:pPr>
              <a:defRPr/>
            </a:pPr>
            <a:r>
              <a:rPr lang="en-US" altLang="ko-KR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Kin Yip</a:t>
            </a:r>
            <a:endParaRPr lang="en-US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56718" y="7157774"/>
            <a:ext cx="2352146" cy="402483"/>
          </a:xfrm>
        </p:spPr>
        <p:txBody>
          <a:bodyPr/>
          <a:lstStyle/>
          <a:p>
            <a:pPr>
              <a:defRPr/>
            </a:pPr>
            <a:fld id="{11031115-EF4B-41FD-A3A7-D23D28D8880C}" type="slidenum">
              <a:rPr lang="en-US" b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11</a:t>
            </a:fld>
            <a:endParaRPr lang="en-US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3591" y="179437"/>
            <a:ext cx="5365551" cy="523212"/>
          </a:xfrm>
          <a:prstGeom prst="rect">
            <a:avLst/>
          </a:prstGeom>
          <a:solidFill>
            <a:srgbClr val="FFFF00"/>
          </a:solidFill>
        </p:spPr>
        <p:txBody>
          <a:bodyPr wrap="none" lIns="91430" tIns="45716" rIns="91430" bIns="45716" rtlCol="0">
            <a:spAutoFit/>
          </a:bodyPr>
          <a:lstStyle/>
          <a:p>
            <a:pPr marL="0" lvl="1" indent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2009 run and main Selection Cuts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323788" y="305026"/>
            <a:ext cx="9538405" cy="48647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100772" tIns="50387" rIns="100772" bIns="50387">
            <a:spAutoFit/>
          </a:bodyPr>
          <a:lstStyle/>
          <a:p>
            <a:pPr algn="ctr"/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Collinearity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cuts – 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mean &amp; 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(position) determined from each run</a:t>
            </a:r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76201" y="5430839"/>
            <a:ext cx="4583113" cy="175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typical distribution of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</a:t>
            </a:r>
            <a:r>
              <a: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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  <a:r>
              <a: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(West)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  <a:r>
              <a: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(East)] and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</a:t>
            </a:r>
            <a:r>
              <a: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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  <a:r>
              <a: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(West)-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  <a:r>
              <a: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(East)] for a run is shown here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Width here </a:t>
            </a:r>
            <a:r>
              <a:rPr lang="en-US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 consistent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with the beam divergence.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359792" y="7121770"/>
            <a:ext cx="2352146" cy="402483"/>
          </a:xfrm>
        </p:spPr>
        <p:txBody>
          <a:bodyPr/>
          <a:lstStyle/>
          <a:p>
            <a:pPr>
              <a:defRPr/>
            </a:pPr>
            <a:r>
              <a:rPr lang="en-US" altLang="ko-KR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Sept. 7, 2011</a:t>
            </a:r>
            <a:endParaRPr lang="en-US" b="1" dirty="0">
              <a:solidFill>
                <a:srgbClr val="FF6600"/>
              </a:solidFill>
              <a:latin typeface="Times New Roman" pitchFamily="18" charset="0"/>
              <a:ea typeface="휴먼매직체"/>
              <a:cs typeface="Times New Roman" pitchFamily="18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Kin Yip</a:t>
            </a:r>
            <a:endParaRPr lang="en-US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514A3-C1C6-4772-8ABC-ECFD810890F3}" type="slidenum">
              <a:rPr lang="en-US" b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12</a:t>
            </a:fld>
            <a:endParaRPr lang="en-US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 descr="correlation2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89038"/>
            <a:ext cx="45831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eltax_deltay_horizont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9314" y="949173"/>
            <a:ext cx="5498884" cy="5710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122239"/>
            <a:ext cx="9363076" cy="685799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4300" dirty="0">
                <a:solidFill>
                  <a:srgbClr val="FF0000"/>
                </a:solidFill>
                <a:latin typeface="Times New Roman" pitchFamily="18" charset="0"/>
              </a:rPr>
              <a:t>Calculation of single-spin asymmetry A</a:t>
            </a:r>
            <a:r>
              <a:rPr lang="en-US" sz="4300" baseline="-25000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sz="43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sz="43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Sept. 7, 2011</a:t>
            </a:r>
            <a:endParaRPr lang="en-US" dirty="0">
              <a:ea typeface="휴먼매직체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Kin Yip</a:t>
            </a:r>
            <a:endParaRPr lang="en-US" dirty="0">
              <a:ea typeface="휴먼매직체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8D3D5-E571-4AA6-B7F1-BF8A1D0CC8B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55613" y="761999"/>
            <a:ext cx="830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39" tIns="50372" rIns="100739" bIns="50372" numCol="1" anchor="t" anchorCtr="0" compatLnSpc="1">
            <a:prstTxWarp prst="textNoShape">
              <a:avLst/>
            </a:prstTxWarp>
          </a:bodyPr>
          <a:lstStyle/>
          <a:p>
            <a:pPr marL="373024" indent="-373024" algn="ctr" defTabSz="1001609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1700" i="1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373024" indent="-373024" algn="ctr" defTabSz="1001609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1700" i="1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232525" y="1204913"/>
            <a:ext cx="184710" cy="35393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pPr>
              <a:buFontTx/>
              <a:buNone/>
            </a:pPr>
            <a:endParaRPr lang="ru-RU" sz="1700" dirty="0"/>
          </a:p>
        </p:txBody>
      </p:sp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609600" y="2362201"/>
          <a:ext cx="5562600" cy="671513"/>
        </p:xfrm>
        <a:graphic>
          <a:graphicData uri="http://schemas.openxmlformats.org/presentationml/2006/ole">
            <p:oleObj spid="_x0000_s37889" name="Equation" r:id="rId3" imgW="4609800" imgH="533160" progId="">
              <p:embed/>
            </p:oleObj>
          </a:graphicData>
        </a:graphic>
      </p:graphicFrame>
      <p:graphicFrame>
        <p:nvGraphicFramePr>
          <p:cNvPr id="15" name="Object 17"/>
          <p:cNvGraphicFramePr>
            <a:graphicFrameLocks noChangeAspect="1"/>
          </p:cNvGraphicFramePr>
          <p:nvPr/>
        </p:nvGraphicFramePr>
        <p:xfrm>
          <a:off x="609600" y="4038599"/>
          <a:ext cx="5468938" cy="661989"/>
        </p:xfrm>
        <a:graphic>
          <a:graphicData uri="http://schemas.openxmlformats.org/presentationml/2006/ole">
            <p:oleObj spid="_x0000_s37890" name="Equation" r:id="rId4" imgW="4609800" imgH="533160" progId="">
              <p:embed/>
            </p:oleObj>
          </a:graphicData>
        </a:graphic>
      </p:graphicFrame>
      <p:graphicFrame>
        <p:nvGraphicFramePr>
          <p:cNvPr id="16" name="Object 18"/>
          <p:cNvGraphicFramePr>
            <a:graphicFrameLocks noChangeAspect="1"/>
          </p:cNvGraphicFramePr>
          <p:nvPr/>
        </p:nvGraphicFramePr>
        <p:xfrm>
          <a:off x="1447801" y="4800600"/>
          <a:ext cx="4456113" cy="355600"/>
        </p:xfrm>
        <a:graphic>
          <a:graphicData uri="http://schemas.openxmlformats.org/presentationml/2006/ole">
            <p:oleObj spid="_x0000_s37891" name="Equation" r:id="rId5" imgW="3035160" imgH="241200" progId="">
              <p:embed/>
            </p:oleObj>
          </a:graphicData>
        </a:graphic>
      </p:graphicFrame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467804" y="897774"/>
            <a:ext cx="9297988" cy="12003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>
              <a:buBlip>
                <a:blip r:embed="rId6"/>
              </a:buBlip>
            </a:pPr>
            <a:r>
              <a:rPr lang="en-US" u="none" dirty="0" smtClean="0">
                <a:solidFill>
                  <a:srgbClr val="F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Square 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root formula: don’t need external normalization, 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acceptance asymmetry 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and luminosity asymmetry cancel out</a:t>
            </a:r>
          </a:p>
          <a:p>
            <a:pPr>
              <a:buBlip>
                <a:blip r:embed="rId6"/>
              </a:buBlip>
            </a:pP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We 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have all bunch polarization combinations: 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, , , 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Blip>
                <a:blip r:embed="rId7"/>
              </a:buBlip>
            </a:pP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build various asymmetries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563043" y="4751115"/>
            <a:ext cx="748903" cy="36932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pPr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where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533400" y="5616042"/>
            <a:ext cx="9374189" cy="135420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>
              <a:buFontTx/>
              <a:buNone/>
            </a:pPr>
            <a:r>
              <a:rPr lang="en-US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Beam polarization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0.604±0.026  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= 0.618±0.028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(P</a:t>
            </a:r>
            <a:r>
              <a:rPr lang="en-US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+P</a:t>
            </a:r>
            <a:r>
              <a:rPr lang="en-US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aseline="30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1.224 ± 0.038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(P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 P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0.016 ± 0.038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0.013(P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+P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cs typeface="Times New Roman" pitchFamily="18" charset="0"/>
              </a:rPr>
              <a:t>)</a:t>
            </a:r>
          </a:p>
          <a:p>
            <a:pPr>
              <a:buFontTx/>
              <a:buNone/>
            </a:pPr>
            <a:r>
              <a:rPr lang="en-US" dirty="0" smtClean="0">
                <a:latin typeface="+mn-lt"/>
                <a:cs typeface="Times New Roman" pitchFamily="18" charset="0"/>
              </a:rPr>
              <a:t> 	</a:t>
            </a:r>
            <a:r>
              <a:rPr lang="en-US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and there is an additional global error ~ 4.4% on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(P</a:t>
            </a:r>
            <a:r>
              <a:rPr lang="en-US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+P</a:t>
            </a:r>
            <a:r>
              <a:rPr lang="en-US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*Averaged for our fills from the official Run’09 CNI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polarimeter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results http://www4.rcf.bnl.gov/~cnipol/pubdocs/Run09Offline/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6635750" y="2216150"/>
            <a:ext cx="2590800" cy="31116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pPr marL="98414" indent="-98414">
              <a:lnSpc>
                <a:spcPct val="90000"/>
              </a:lnSpc>
              <a:spcBef>
                <a:spcPct val="10000"/>
              </a:spcBef>
            </a:pPr>
            <a:r>
              <a:rPr lang="en-US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Both beams polarized – half of the statistics, but effect ~ (P</a:t>
            </a:r>
            <a:r>
              <a:rPr lang="en-US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+P</a:t>
            </a:r>
            <a:r>
              <a:rPr lang="en-US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baseline="30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8414" indent="-98414">
              <a:lnSpc>
                <a:spcPct val="90000"/>
              </a:lnSpc>
              <a:spcBef>
                <a:spcPct val="10000"/>
              </a:spcBef>
            </a:pP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One beam polarized, the other ‘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unpolarized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’  – full statistics, but effect is only ~P</a:t>
            </a:r>
            <a:r>
              <a:rPr lang="en-US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(or </a:t>
            </a:r>
            <a:r>
              <a:rPr lang="en-US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98414" indent="-98414">
              <a:lnSpc>
                <a:spcPct val="90000"/>
              </a:lnSpc>
              <a:spcBef>
                <a:spcPct val="1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Opposite relative polarization – effect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~ (P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–P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should be close to 0 –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systematics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check</a:t>
            </a:r>
          </a:p>
        </p:txBody>
      </p:sp>
      <p:graphicFrame>
        <p:nvGraphicFramePr>
          <p:cNvPr id="21" name="Object 29"/>
          <p:cNvGraphicFramePr>
            <a:graphicFrameLocks noChangeAspect="1"/>
          </p:cNvGraphicFramePr>
          <p:nvPr/>
        </p:nvGraphicFramePr>
        <p:xfrm>
          <a:off x="762001" y="3200400"/>
          <a:ext cx="5326063" cy="661989"/>
        </p:xfrm>
        <a:graphic>
          <a:graphicData uri="http://schemas.openxmlformats.org/presentationml/2006/ole">
            <p:oleObj spid="_x0000_s37892" name="Equation" r:id="rId8" imgW="3949560" imgH="533160" progId="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91376" y="5120439"/>
            <a:ext cx="2850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  <a:sym typeface="Symbol"/>
              </a:rPr>
              <a:t>and  is the </a:t>
            </a:r>
            <a:r>
              <a:rPr lang="en-US" dirty="0" err="1" smtClean="0">
                <a:latin typeface="+mn-lt"/>
                <a:sym typeface="Symbol"/>
              </a:rPr>
              <a:t>azimuthal</a:t>
            </a:r>
            <a:r>
              <a:rPr lang="en-US" dirty="0" smtClean="0">
                <a:latin typeface="+mn-lt"/>
                <a:sym typeface="Symbol"/>
              </a:rPr>
              <a:t> angle.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7" y="960439"/>
            <a:ext cx="9720072" cy="620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9085" y="122239"/>
            <a:ext cx="7855543" cy="685799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4500" dirty="0" smtClean="0">
                <a:solidFill>
                  <a:srgbClr val="FF0000"/>
                </a:solidFill>
              </a:rPr>
              <a:t>P</a:t>
            </a:r>
            <a:r>
              <a:rPr lang="en-US" sz="4500" dirty="0" smtClean="0">
                <a:solidFill>
                  <a:srgbClr val="FF0000"/>
                </a:solidFill>
                <a:latin typeface="Times New Roman" pitchFamily="18" charset="0"/>
              </a:rPr>
              <a:t>reliminary </a:t>
            </a:r>
            <a:r>
              <a:rPr lang="en-US" sz="4500" dirty="0">
                <a:solidFill>
                  <a:srgbClr val="FF0000"/>
                </a:solidFill>
                <a:latin typeface="Times New Roman" pitchFamily="18" charset="0"/>
              </a:rPr>
              <a:t>results on A</a:t>
            </a:r>
            <a:r>
              <a:rPr lang="en-US" sz="4500" baseline="-25000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sz="45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500" dirty="0" smtClean="0">
                <a:solidFill>
                  <a:srgbClr val="FF0000"/>
                </a:solidFill>
                <a:latin typeface="Times New Roman" pitchFamily="18" charset="0"/>
              </a:rPr>
              <a:t>and r</a:t>
            </a:r>
            <a:r>
              <a:rPr lang="en-US" sz="4500" baseline="-25000" dirty="0" smtClean="0">
                <a:solidFill>
                  <a:srgbClr val="FF0000"/>
                </a:solidFill>
                <a:latin typeface="Times New Roman" pitchFamily="18" charset="0"/>
              </a:rPr>
              <a:t>5</a:t>
            </a:r>
            <a:endParaRPr lang="ru-RU" sz="45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Sept. 7, 2011</a:t>
            </a:r>
            <a:endParaRPr lang="en-US" dirty="0">
              <a:ea typeface="휴먼매직체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Kin Yip</a:t>
            </a:r>
            <a:endParaRPr lang="en-US" dirty="0">
              <a:ea typeface="휴먼매직체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8D3D5-E571-4AA6-B7F1-BF8A1D0CC8B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247656" y="2123653"/>
            <a:ext cx="393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+mn-lt"/>
              </a:rPr>
              <a:t>1 </a:t>
            </a:r>
            <a:r>
              <a:rPr lang="en-US" sz="1200" b="1" dirty="0" smtClean="0">
                <a:solidFill>
                  <a:srgbClr val="FF0000"/>
                </a:solidFill>
                <a:latin typeface="+mn-lt"/>
                <a:sym typeface="Symbol"/>
              </a:rPr>
              <a:t></a:t>
            </a:r>
            <a:endParaRPr lang="en-US" sz="1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00056" y="1655601"/>
            <a:ext cx="393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8000"/>
                </a:solidFill>
                <a:latin typeface="+mn-lt"/>
              </a:rPr>
              <a:t>2 </a:t>
            </a:r>
            <a:r>
              <a:rPr lang="en-US" sz="1200" b="1" dirty="0" smtClean="0">
                <a:solidFill>
                  <a:srgbClr val="008000"/>
                </a:solidFill>
                <a:latin typeface="+mn-lt"/>
                <a:sym typeface="Symbol"/>
              </a:rPr>
              <a:t></a:t>
            </a:r>
            <a:endParaRPr lang="en-US" sz="12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40712" y="1234586"/>
            <a:ext cx="393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33CC"/>
                </a:solidFill>
                <a:latin typeface="+mn-lt"/>
              </a:rPr>
              <a:t>3 </a:t>
            </a:r>
            <a:r>
              <a:rPr lang="en-US" sz="1200" b="1" dirty="0" smtClean="0">
                <a:solidFill>
                  <a:srgbClr val="0033CC"/>
                </a:solidFill>
                <a:latin typeface="+mn-lt"/>
                <a:sym typeface="Symbol"/>
              </a:rPr>
              <a:t></a:t>
            </a:r>
            <a:endParaRPr lang="en-US" sz="1200" b="1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12" name="Скругленная прямоугольная выноска 21"/>
          <p:cNvSpPr/>
          <p:nvPr/>
        </p:nvSpPr>
        <p:spPr bwMode="auto">
          <a:xfrm>
            <a:off x="4032200" y="3459794"/>
            <a:ext cx="1368152" cy="500063"/>
          </a:xfrm>
          <a:prstGeom prst="wedgeRoundRectCallout">
            <a:avLst>
              <a:gd name="adj1" fmla="val -79577"/>
              <a:gd name="adj2" fmla="val 87038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b="1" u="none" dirty="0">
                <a:solidFill>
                  <a:schemeClr val="tx1"/>
                </a:solidFill>
                <a:latin typeface="+mn-lt"/>
              </a:rPr>
              <a:t>no </a:t>
            </a:r>
            <a:r>
              <a:rPr lang="en-US" sz="1600" b="1" u="none" dirty="0" err="1">
                <a:solidFill>
                  <a:schemeClr val="tx1"/>
                </a:solidFill>
                <a:latin typeface="+mn-lt"/>
              </a:rPr>
              <a:t>hadronic</a:t>
            </a:r>
            <a:endParaRPr lang="en-US" sz="1600" b="1" u="none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b="1" u="none" dirty="0">
                <a:solidFill>
                  <a:schemeClr val="tx1"/>
                </a:solidFill>
                <a:latin typeface="+mn-lt"/>
              </a:rPr>
              <a:t>spin-flip</a:t>
            </a:r>
          </a:p>
        </p:txBody>
      </p:sp>
      <p:sp>
        <p:nvSpPr>
          <p:cNvPr id="13" name="TextBox 25"/>
          <p:cNvSpPr txBox="1">
            <a:spLocks noChangeArrowheads="1"/>
          </p:cNvSpPr>
          <p:nvPr/>
        </p:nvSpPr>
        <p:spPr bwMode="auto">
          <a:xfrm>
            <a:off x="2008167" y="1475581"/>
            <a:ext cx="8665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b="1" u="none" dirty="0">
                <a:solidFill>
                  <a:srgbClr val="008000"/>
                </a:solidFill>
                <a:latin typeface="+mn-lt"/>
              </a:rPr>
              <a:t>Our fit</a:t>
            </a:r>
            <a:endParaRPr lang="ru-RU" b="1" u="none" dirty="0">
              <a:solidFill>
                <a:srgbClr val="008000"/>
              </a:solidFill>
              <a:latin typeface="+mn-lt"/>
            </a:endParaRPr>
          </a:p>
        </p:txBody>
      </p:sp>
      <p:cxnSp>
        <p:nvCxnSpPr>
          <p:cNvPr id="17" name="Прямая соединительная линия 20"/>
          <p:cNvCxnSpPr>
            <a:cxnSpLocks noChangeShapeType="1"/>
          </p:cNvCxnSpPr>
          <p:nvPr/>
        </p:nvCxnSpPr>
        <p:spPr bwMode="auto">
          <a:xfrm flipV="1">
            <a:off x="1275117" y="1644858"/>
            <a:ext cx="776863" cy="9155"/>
          </a:xfrm>
          <a:prstGeom prst="line">
            <a:avLst/>
          </a:prstGeom>
          <a:noFill/>
          <a:ln w="19050" algn="ctr">
            <a:solidFill>
              <a:srgbClr val="008000"/>
            </a:solidFill>
            <a:round/>
            <a:headEnd type="triangle" w="med" len="med"/>
            <a:tailEnd/>
          </a:ln>
        </p:spPr>
      </p:cxnSp>
      <p:sp>
        <p:nvSpPr>
          <p:cNvPr id="19" name="Rectangle 17"/>
          <p:cNvSpPr>
            <a:spLocks noChangeArrowheads="1"/>
          </p:cNvSpPr>
          <p:nvPr/>
        </p:nvSpPr>
        <p:spPr bwMode="auto">
          <a:xfrm rot="18900000">
            <a:off x="4121261" y="3489766"/>
            <a:ext cx="2800350" cy="55399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3000" b="1" u="none" dirty="0" smtClean="0">
                <a:solidFill>
                  <a:srgbClr val="FF0000"/>
                </a:solidFill>
                <a:latin typeface="+mn-lt"/>
              </a:rPr>
              <a:t>STAR</a:t>
            </a:r>
            <a:endParaRPr lang="ru-RU" sz="3000" b="1" u="none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28644" y="336227"/>
            <a:ext cx="2212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cf. p. 6, much more accurate than our previous meas. !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36" y="808038"/>
            <a:ext cx="5909295" cy="491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7" y="251446"/>
            <a:ext cx="8793163" cy="657225"/>
          </a:xfrm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defTabSz="1007421">
              <a:defRPr/>
            </a:pPr>
            <a:r>
              <a:rPr lang="en-US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Finalizing the analysis …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107764" y="1259557"/>
            <a:ext cx="9584433" cy="6041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3"/>
              </a:buBlip>
            </a:pPr>
            <a:r>
              <a:rPr lang="en-US" sz="2400" b="1" dirty="0">
                <a:solidFill>
                  <a:srgbClr val="330066"/>
                </a:solidFill>
                <a:latin typeface="Times New Roman" pitchFamily="18" charset="0"/>
                <a:cs typeface="Times New Roman" pitchFamily="18" charset="0"/>
              </a:rPr>
              <a:t>We have </a:t>
            </a:r>
            <a:r>
              <a:rPr lang="en-US" sz="2400" b="1" dirty="0" err="1" smtClean="0">
                <a:solidFill>
                  <a:srgbClr val="330066"/>
                </a:solidFill>
              </a:rPr>
              <a:t>focussed</a:t>
            </a:r>
            <a:r>
              <a:rPr lang="en-US" sz="2400" b="1" dirty="0" smtClean="0">
                <a:solidFill>
                  <a:srgbClr val="330066"/>
                </a:solidFill>
              </a:rPr>
              <a:t> our</a:t>
            </a:r>
            <a:r>
              <a:rPr lang="en-US" sz="2400" b="1" dirty="0" smtClean="0">
                <a:solidFill>
                  <a:srgbClr val="33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330066"/>
                </a:solidFill>
                <a:latin typeface="Times New Roman" pitchFamily="18" charset="0"/>
                <a:cs typeface="Times New Roman" pitchFamily="18" charset="0"/>
              </a:rPr>
              <a:t>efforts to figure out the best and most accurate transport for the RHIC configuration that we have used during the 2009 run.</a:t>
            </a:r>
          </a:p>
          <a:p>
            <a:pPr lvl="1" eaLnBrk="1" hangingPunct="1">
              <a:lnSpc>
                <a:spcPct val="90000"/>
              </a:lnSpc>
              <a:buBlip>
                <a:blip r:embed="rId4"/>
              </a:buBlip>
            </a:pPr>
            <a:r>
              <a:rPr lang="en-US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Cross-checked </a:t>
            </a:r>
            <a:r>
              <a:rPr lang="en-US" sz="2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the transport and the off-axis </a:t>
            </a:r>
            <a:r>
              <a:rPr lang="en-US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effects </a:t>
            </a:r>
            <a:r>
              <a:rPr lang="en-US" sz="2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by established </a:t>
            </a:r>
            <a:r>
              <a:rPr lang="en-US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software </a:t>
            </a:r>
            <a:r>
              <a:rPr lang="en-US" sz="2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such as </a:t>
            </a:r>
            <a:r>
              <a:rPr lang="en-US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MADX and Turtle (to arrive at the same result).</a:t>
            </a:r>
            <a:endParaRPr lang="en-US" sz="2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Blip>
                <a:blip r:embed="rId4"/>
              </a:buBlip>
            </a:pPr>
            <a:r>
              <a:rPr lang="en-US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Determined </a:t>
            </a:r>
            <a:r>
              <a:rPr lang="en-US" sz="2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.) the signs of angles and magnet strengths related to our experiment with the help of accelerator physicists and dedicated new/old beam </a:t>
            </a:r>
            <a:r>
              <a:rPr lang="en-US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experiments.</a:t>
            </a:r>
          </a:p>
          <a:p>
            <a:pPr lvl="1" eaLnBrk="1" hangingPunct="1">
              <a:lnSpc>
                <a:spcPct val="90000"/>
              </a:lnSpc>
              <a:buBlip>
                <a:blip r:embed="rId4"/>
              </a:buBlip>
            </a:pPr>
            <a:r>
              <a:rPr lang="en-US" sz="2200" b="1" dirty="0" smtClean="0">
                <a:solidFill>
                  <a:srgbClr val="008000"/>
                </a:solidFill>
              </a:rPr>
              <a:t>Determining</a:t>
            </a:r>
            <a:r>
              <a:rPr lang="en-US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the best way to determine the scattering angle from positions in the </a:t>
            </a:r>
            <a:r>
              <a:rPr lang="en-US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RP’s (using MC simulation to tell us the accuracies).</a:t>
            </a:r>
          </a:p>
          <a:p>
            <a:pPr lvl="1" eaLnBrk="1" hangingPunct="1">
              <a:lnSpc>
                <a:spcPct val="90000"/>
              </a:lnSpc>
              <a:buBlip>
                <a:blip r:embed="rId4"/>
              </a:buBlip>
            </a:pPr>
            <a:endParaRPr lang="en-US" sz="2400" dirty="0">
              <a:solidFill>
                <a:srgbClr val="33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</a:pPr>
            <a:r>
              <a:rPr lang="en-US" sz="2400" b="1" dirty="0">
                <a:solidFill>
                  <a:srgbClr val="330066"/>
                </a:solidFill>
                <a:latin typeface="Times New Roman" pitchFamily="18" charset="0"/>
                <a:cs typeface="Times New Roman" pitchFamily="18" charset="0"/>
              </a:rPr>
              <a:t>We have spent a lot of time in </a:t>
            </a:r>
            <a:r>
              <a:rPr lang="en-US" sz="2400" b="1" dirty="0" smtClean="0">
                <a:solidFill>
                  <a:srgbClr val="330066"/>
                </a:solidFill>
                <a:latin typeface="Times New Roman" pitchFamily="18" charset="0"/>
                <a:cs typeface="Times New Roman" pitchFamily="18" charset="0"/>
              </a:rPr>
              <a:t>alignment </a:t>
            </a:r>
            <a:r>
              <a:rPr lang="en-US" sz="2400" b="1" dirty="0">
                <a:solidFill>
                  <a:srgbClr val="330066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400" b="1" dirty="0" smtClean="0">
                <a:solidFill>
                  <a:srgbClr val="330066"/>
                </a:solidFill>
                <a:latin typeface="Times New Roman" pitchFamily="18" charset="0"/>
                <a:cs typeface="Times New Roman" pitchFamily="18" charset="0"/>
              </a:rPr>
              <a:t>detector position surveys in the RHIC tunnel and using the (over-)constraints from the elastic data to better align the detector geometry.</a:t>
            </a:r>
          </a:p>
          <a:p>
            <a:pPr eaLnBrk="1" hangingPunct="1">
              <a:lnSpc>
                <a:spcPct val="90000"/>
              </a:lnSpc>
              <a:buBlip>
                <a:blip r:embed="rId3"/>
              </a:buBlip>
            </a:pPr>
            <a:endParaRPr lang="en-US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sz="2400" b="1" dirty="0">
                <a:solidFill>
                  <a:srgbClr val="330066"/>
                </a:solidFill>
                <a:latin typeface="Times New Roman" pitchFamily="18" charset="0"/>
                <a:cs typeface="Times New Roman" pitchFamily="18" charset="0"/>
              </a:rPr>
              <a:t>A lot of systematic checks have been done. </a:t>
            </a:r>
            <a:r>
              <a:rPr lang="en-US" sz="2400" b="1" dirty="0" err="1">
                <a:solidFill>
                  <a:srgbClr val="330066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400" dirty="0">
                <a:solidFill>
                  <a:srgbClr val="330066"/>
                </a:solidFill>
                <a:latin typeface="Times New Roman" pitchFamily="18" charset="0"/>
                <a:cs typeface="Times New Roman" pitchFamily="18" charset="0"/>
              </a:rPr>
              <a:t>.: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Sept. 7, 2011</a:t>
            </a:r>
            <a:endParaRPr lang="en-US" dirty="0">
              <a:ea typeface="휴먼매직체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Kin Yip</a:t>
            </a:r>
            <a:endParaRPr lang="en-US" dirty="0">
              <a:ea typeface="휴먼매직체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8D3D5-E571-4AA6-B7F1-BF8A1D0CC8B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" descr="raw_asym.gif"/>
          <p:cNvPicPr preferRelativeResize="0"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4" y="-9144"/>
            <a:ext cx="5038725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6"/>
          <p:cNvSpPr txBox="1">
            <a:spLocks noChangeArrowheads="1"/>
          </p:cNvSpPr>
          <p:nvPr/>
        </p:nvSpPr>
        <p:spPr bwMode="auto">
          <a:xfrm>
            <a:off x="1839914" y="2713038"/>
            <a:ext cx="1877025" cy="37874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100761" tIns="50382" rIns="100761" bIns="50382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East Only (all </a:t>
            </a:r>
            <a:r>
              <a:rPr 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–t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0724" name="Picture 8" descr="hraw_asym.gif"/>
          <p:cNvPicPr preferRelativeResize="0"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3813176"/>
            <a:ext cx="5038725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1" descr="raw_asym.gif"/>
          <p:cNvPicPr preferRelativeResize="0"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0789" y="-9144"/>
            <a:ext cx="5038725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2" descr="hraw_asym.gif"/>
          <p:cNvPicPr preferRelativeResize="0"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0789" y="3813176"/>
            <a:ext cx="5038725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Box 6"/>
          <p:cNvSpPr txBox="1">
            <a:spLocks noChangeArrowheads="1"/>
          </p:cNvSpPr>
          <p:nvPr/>
        </p:nvSpPr>
        <p:spPr bwMode="auto">
          <a:xfrm>
            <a:off x="6869113" y="2713038"/>
            <a:ext cx="1928386" cy="37874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100761" tIns="50382" rIns="100761" bIns="50382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West Only (all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215777" y="7266631"/>
            <a:ext cx="2352675" cy="401638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Sept. 7, 2011</a:t>
            </a:r>
            <a:endParaRPr lang="en-US" dirty="0">
              <a:ea typeface="휴먼매직체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384129" y="7122616"/>
            <a:ext cx="3190875" cy="401638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Kin Yip</a:t>
            </a:r>
            <a:endParaRPr lang="en-US" dirty="0">
              <a:ea typeface="휴먼매직체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656718" y="7085766"/>
            <a:ext cx="2352146" cy="402483"/>
          </a:xfrm>
        </p:spPr>
        <p:txBody>
          <a:bodyPr/>
          <a:lstStyle/>
          <a:p>
            <a:pPr>
              <a:defRPr/>
            </a:pPr>
            <a:fld id="{EEB8D3D5-E571-4AA6-B7F1-BF8A1D0CC8B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26594" y="3447288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  <a:sym typeface="Symbol"/>
              </a:rPr>
              <a:t></a:t>
            </a:r>
            <a:r>
              <a:rPr lang="en-US" b="1" dirty="0" smtClean="0">
                <a:latin typeface="+mn-lt"/>
              </a:rPr>
              <a:t> (</a:t>
            </a:r>
            <a:r>
              <a:rPr lang="en-US" b="1" dirty="0" smtClean="0">
                <a:latin typeface="+mn-lt"/>
                <a:sym typeface="Symbol"/>
              </a:rPr>
              <a:t></a:t>
            </a:r>
            <a:r>
              <a:rPr lang="en-US" b="1" dirty="0" smtClean="0">
                <a:latin typeface="+mn-lt"/>
              </a:rPr>
              <a:t>)</a:t>
            </a:r>
            <a:endParaRPr lang="en-US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37410" y="6804173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+mn-lt"/>
                <a:sym typeface="Symbol"/>
              </a:rPr>
              <a:t></a:t>
            </a:r>
            <a:r>
              <a:rPr lang="en-US" b="1" smtClean="0">
                <a:latin typeface="+mn-lt"/>
              </a:rPr>
              <a:t> (</a:t>
            </a:r>
            <a:r>
              <a:rPr lang="en-US" b="1" dirty="0" smtClean="0">
                <a:latin typeface="+mn-lt"/>
                <a:sym typeface="Symbol"/>
              </a:rPr>
              <a:t></a:t>
            </a:r>
            <a:r>
              <a:rPr lang="en-US" b="1" dirty="0" smtClean="0">
                <a:latin typeface="+mn-lt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96821" y="6803136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  <a:sym typeface="Symbol"/>
              </a:rPr>
              <a:t></a:t>
            </a:r>
            <a:r>
              <a:rPr lang="en-US" b="1" dirty="0" smtClean="0">
                <a:latin typeface="+mn-lt"/>
              </a:rPr>
              <a:t> (</a:t>
            </a:r>
            <a:r>
              <a:rPr lang="en-US" b="1" dirty="0" smtClean="0">
                <a:latin typeface="+mn-lt"/>
                <a:sym typeface="Symbol"/>
              </a:rPr>
              <a:t></a:t>
            </a:r>
            <a:r>
              <a:rPr lang="en-US" b="1" dirty="0" smtClean="0">
                <a:latin typeface="+mn-lt"/>
              </a:rPr>
              <a:t>)</a:t>
            </a:r>
            <a:endParaRPr lang="en-US" b="1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37410" y="344384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  <a:sym typeface="Symbol"/>
              </a:rPr>
              <a:t></a:t>
            </a:r>
            <a:r>
              <a:rPr lang="en-US" b="1" dirty="0" smtClean="0">
                <a:latin typeface="+mn-lt"/>
              </a:rPr>
              <a:t> (</a:t>
            </a:r>
            <a:r>
              <a:rPr lang="en-US" b="1" dirty="0" smtClean="0">
                <a:latin typeface="+mn-lt"/>
                <a:sym typeface="Symbol"/>
              </a:rPr>
              <a:t></a:t>
            </a:r>
            <a:r>
              <a:rPr lang="en-US" b="1" dirty="0" smtClean="0">
                <a:latin typeface="+mn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Wthetay_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4028" y="182264"/>
            <a:ext cx="7620000" cy="6940352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5796397" y="755501"/>
            <a:ext cx="2700299" cy="2048112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0800000">
            <a:off x="3251725" y="3144632"/>
            <a:ext cx="492443" cy="9232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(</a:t>
            </a:r>
            <a:r>
              <a:rPr lang="en-US" sz="2000" b="1" dirty="0" err="1" smtClean="0">
                <a:solidFill>
                  <a:srgbClr val="0033CC"/>
                </a:solidFill>
                <a:latin typeface="+mn-lt"/>
              </a:rPr>
              <a:t>mrad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)</a:t>
            </a:r>
            <a:endParaRPr lang="en-US" sz="2000" b="1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215777" y="7230627"/>
            <a:ext cx="2352675" cy="401638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Sept. 7, 2011</a:t>
            </a:r>
            <a:endParaRPr lang="en-US" dirty="0">
              <a:ea typeface="휴먼매직체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384129" y="7122616"/>
            <a:ext cx="3190875" cy="401638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Kin Yip</a:t>
            </a:r>
            <a:endParaRPr lang="en-US" dirty="0">
              <a:ea typeface="휴먼매직체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656718" y="7085766"/>
            <a:ext cx="2352146" cy="402483"/>
          </a:xfrm>
        </p:spPr>
        <p:txBody>
          <a:bodyPr/>
          <a:lstStyle/>
          <a:p>
            <a:pPr>
              <a:defRPr/>
            </a:pPr>
            <a:fld id="{EEB8D3D5-E571-4AA6-B7F1-BF8A1D0CC8B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0727" name="TextBox 6"/>
          <p:cNvSpPr txBox="1">
            <a:spLocks noChangeArrowheads="1"/>
          </p:cNvSpPr>
          <p:nvPr/>
        </p:nvSpPr>
        <p:spPr bwMode="auto">
          <a:xfrm>
            <a:off x="28860" y="1188004"/>
            <a:ext cx="2743200" cy="502617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100761" tIns="50382" rIns="100761" bIns="50382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 check to show that we understand the optics of our system:</a:t>
            </a:r>
          </a:p>
          <a:p>
            <a:endParaRPr lang="en-US" sz="20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We compare the slope of the straight line fit of the angle 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(RP) </a:t>
            </a:r>
            <a:r>
              <a:rPr lang="en-US" sz="2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vs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the coordinates(RP) obtained from the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data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to the slopes of the fits in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Turtle simulations 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when we vary the quad. strength.  Our knowledge of the magnetic strength is better than 1%.</a:t>
            </a:r>
            <a:endParaRPr lang="en-US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76416" y="6696161"/>
            <a:ext cx="681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(cm)</a:t>
            </a:r>
            <a:endParaRPr lang="en-US" sz="2000" b="1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856941" y="1439577"/>
            <a:ext cx="94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(Turtle)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6" name="Group 23"/>
          <p:cNvGrpSpPr>
            <a:grpSpLocks/>
          </p:cNvGrpSpPr>
          <p:nvPr/>
        </p:nvGrpSpPr>
        <p:grpSpPr bwMode="auto">
          <a:xfrm>
            <a:off x="163513" y="1055688"/>
            <a:ext cx="9601200" cy="6180533"/>
            <a:chOff x="87312" y="579437"/>
            <a:chExt cx="9601199" cy="6181017"/>
          </a:xfrm>
        </p:grpSpPr>
        <p:grpSp>
          <p:nvGrpSpPr>
            <p:cNvPr id="5128" name="Group 5"/>
            <p:cNvGrpSpPr>
              <a:grpSpLocks noChangeAspect="1"/>
            </p:cNvGrpSpPr>
            <p:nvPr/>
          </p:nvGrpSpPr>
          <p:grpSpPr bwMode="auto">
            <a:xfrm>
              <a:off x="156345" y="579437"/>
              <a:ext cx="4263255" cy="2925763"/>
              <a:chOff x="336" y="528"/>
              <a:chExt cx="2448" cy="1680"/>
            </a:xfrm>
          </p:grpSpPr>
          <p:sp>
            <p:nvSpPr>
              <p:cNvPr id="5140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6" y="528"/>
                <a:ext cx="2448" cy="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141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6" y="528"/>
                <a:ext cx="2454" cy="16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457199" y="762013"/>
              <a:ext cx="8305799" cy="5563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761" tIns="50382" rIns="100761" bIns="50382"/>
            <a:lstStyle/>
            <a:p>
              <a:pPr marL="376120" indent="-376120" defTabSz="1004576" eaLnBrk="0" hangingPunct="0">
                <a:spcBef>
                  <a:spcPct val="20000"/>
                </a:spcBef>
                <a:defRPr/>
              </a:pPr>
              <a:r>
                <a:rPr lang="en-US" sz="3500" dirty="0">
                  <a:latin typeface="Times New Roman" pitchFamily="18" charset="0"/>
                  <a:cs typeface="+mn-cs"/>
                </a:rPr>
                <a:t>  </a:t>
              </a:r>
              <a:endParaRPr lang="ru-RU" sz="3500" dirty="0">
                <a:latin typeface="Times New Roman" pitchFamily="18" charset="0"/>
                <a:cs typeface="+mn-cs"/>
              </a:endParaRPr>
            </a:p>
          </p:txBody>
        </p:sp>
        <p:sp>
          <p:nvSpPr>
            <p:cNvPr id="5130" name="Text Box 95"/>
            <p:cNvSpPr txBox="1">
              <a:spLocks noChangeArrowheads="1"/>
            </p:cNvSpPr>
            <p:nvPr/>
          </p:nvSpPr>
          <p:spPr bwMode="auto">
            <a:xfrm>
              <a:off x="4419599" y="731838"/>
              <a:ext cx="5268912" cy="26193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marL="96828" indent="-88891">
                <a:lnSpc>
                  <a:spcPct val="95000"/>
                </a:lnSpc>
                <a:spcBef>
                  <a:spcPct val="15000"/>
                </a:spcBef>
              </a:pPr>
              <a:r>
                <a:rPr lang="en-US" sz="2100" b="1" dirty="0">
                  <a:solidFill>
                    <a:srgbClr val="FE0000"/>
                  </a:solidFill>
                  <a:latin typeface="Times New Roman" pitchFamily="18" charset="0"/>
                  <a:cs typeface="Times New Roman" pitchFamily="18" charset="0"/>
                </a:rPr>
                <a:t>Cannot use square root formula – have to rely on normalized counts</a:t>
              </a:r>
              <a:r>
                <a:rPr lang="en-US" sz="2100" b="1" dirty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dirty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2100" baseline="30000" dirty="0">
                  <a:latin typeface="Times New Roman" pitchFamily="18" charset="0"/>
                  <a:cs typeface="Times New Roman" pitchFamily="18" charset="0"/>
                </a:rPr>
                <a:t>+/–</a:t>
              </a:r>
              <a:r>
                <a:rPr lang="en-US" sz="2100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1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96828" indent="-88891">
                <a:lnSpc>
                  <a:spcPct val="95000"/>
                </a:lnSpc>
                <a:spcBef>
                  <a:spcPct val="15000"/>
                </a:spcBef>
              </a:pPr>
              <a:endParaRPr lang="en-US" dirty="0">
                <a:solidFill>
                  <a:srgbClr val="990000"/>
                </a:solidFill>
              </a:endParaRPr>
            </a:p>
            <a:p>
              <a:pPr marL="96828" indent="-88891">
                <a:lnSpc>
                  <a:spcPct val="95000"/>
                </a:lnSpc>
                <a:spcBef>
                  <a:spcPct val="15000"/>
                </a:spcBef>
              </a:pPr>
              <a:endParaRPr lang="en-US" dirty="0">
                <a:solidFill>
                  <a:srgbClr val="990000"/>
                </a:solidFill>
              </a:endParaRPr>
            </a:p>
            <a:p>
              <a:pPr marL="96828" indent="-88891">
                <a:lnSpc>
                  <a:spcPct val="95000"/>
                </a:lnSpc>
                <a:spcBef>
                  <a:spcPct val="15000"/>
                </a:spcBef>
              </a:pPr>
              <a:endParaRPr lang="en-US" dirty="0">
                <a:solidFill>
                  <a:srgbClr val="990000"/>
                </a:solidFill>
              </a:endParaRPr>
            </a:p>
            <a:p>
              <a:pPr marL="96828" indent="-88891">
                <a:lnSpc>
                  <a:spcPct val="95000"/>
                </a:lnSpc>
                <a:spcBef>
                  <a:spcPct val="15000"/>
                </a:spcBef>
              </a:pPr>
              <a:endParaRPr lang="en-US" dirty="0">
                <a:solidFill>
                  <a:srgbClr val="990000"/>
                </a:solidFill>
              </a:endParaRPr>
            </a:p>
            <a:p>
              <a:pPr marL="96828" indent="-88891">
                <a:lnSpc>
                  <a:spcPct val="95000"/>
                </a:lnSpc>
                <a:spcBef>
                  <a:spcPct val="15000"/>
                </a:spcBef>
              </a:pPr>
              <a:endParaRPr lang="en-US" dirty="0">
                <a:solidFill>
                  <a:srgbClr val="990000"/>
                </a:solidFill>
              </a:endParaRPr>
            </a:p>
            <a:p>
              <a:pPr marL="96828" indent="-88891">
                <a:lnSpc>
                  <a:spcPct val="95000"/>
                </a:lnSpc>
                <a:spcBef>
                  <a:spcPct val="15000"/>
                </a:spcBef>
              </a:pPr>
              <a:r>
                <a:rPr lang="en-US" sz="2300" dirty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Double spin effects are seen but very small</a:t>
              </a:r>
            </a:p>
          </p:txBody>
        </p:sp>
        <p:sp>
          <p:nvSpPr>
            <p:cNvPr id="5131" name="Rectangle 97"/>
            <p:cNvSpPr>
              <a:spLocks noChangeArrowheads="1"/>
            </p:cNvSpPr>
            <p:nvPr/>
          </p:nvSpPr>
          <p:spPr bwMode="auto">
            <a:xfrm>
              <a:off x="1600200" y="2827425"/>
              <a:ext cx="1447800" cy="307801"/>
            </a:xfrm>
            <a:prstGeom prst="rect">
              <a:avLst/>
            </a:prstGeom>
            <a:noFill/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18000" tIns="0" rIns="18000" bIns="0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6600"/>
                  </a:solidFill>
                  <a:latin typeface="+mn-lt"/>
                </a:rPr>
                <a:t>All </a:t>
              </a:r>
              <a:r>
                <a:rPr lang="en-US" sz="2000" dirty="0" smtClean="0">
                  <a:solidFill>
                    <a:srgbClr val="006600"/>
                  </a:solidFill>
                  <a:latin typeface="+mn-lt"/>
                </a:rPr>
                <a:t>-</a:t>
              </a:r>
              <a:r>
                <a:rPr lang="en-US" sz="2000" i="1" dirty="0" smtClean="0">
                  <a:solidFill>
                    <a:srgbClr val="006600"/>
                  </a:solidFill>
                  <a:latin typeface="+mn-lt"/>
                </a:rPr>
                <a:t>t</a:t>
              </a:r>
              <a:r>
                <a:rPr lang="en-US" sz="2000" dirty="0" smtClean="0">
                  <a:solidFill>
                    <a:srgbClr val="006600"/>
                  </a:solidFill>
                  <a:latin typeface="+mn-lt"/>
                </a:rPr>
                <a:t>-ranges</a:t>
              </a:r>
              <a:endParaRPr lang="en-US" sz="2000" dirty="0">
                <a:solidFill>
                  <a:srgbClr val="006600"/>
                </a:solidFill>
                <a:latin typeface="+mn-lt"/>
              </a:endParaRPr>
            </a:p>
          </p:txBody>
        </p:sp>
        <p:sp>
          <p:nvSpPr>
            <p:cNvPr id="5132" name="Text Box 98"/>
            <p:cNvSpPr txBox="1">
              <a:spLocks noChangeArrowheads="1"/>
            </p:cNvSpPr>
            <p:nvPr/>
          </p:nvSpPr>
          <p:spPr bwMode="auto">
            <a:xfrm rot="2119587">
              <a:off x="646216" y="984090"/>
              <a:ext cx="1777931" cy="480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dirty="0" smtClean="0">
                  <a:solidFill>
                    <a:srgbClr val="FF0000"/>
                  </a:solidFill>
                  <a:latin typeface="+mn-lt"/>
                </a:rPr>
                <a:t>STAR PRELIMINARY</a:t>
              </a:r>
              <a:endParaRPr lang="en-US" sz="1400" b="1" dirty="0">
                <a:solidFill>
                  <a:srgbClr val="FF0000"/>
                </a:solidFill>
                <a:latin typeface="+mn-lt"/>
              </a:endParaRPr>
            </a:p>
          </p:txBody>
        </p:sp>
        <p:graphicFrame>
          <p:nvGraphicFramePr>
            <p:cNvPr id="5122" name="Object 0"/>
            <p:cNvGraphicFramePr>
              <a:graphicFrameLocks noChangeAspect="1"/>
            </p:cNvGraphicFramePr>
            <p:nvPr/>
          </p:nvGraphicFramePr>
          <p:xfrm>
            <a:off x="4648200" y="1600200"/>
            <a:ext cx="3810000" cy="1054100"/>
          </p:xfrm>
          <a:graphic>
            <a:graphicData uri="http://schemas.openxmlformats.org/presentationml/2006/ole">
              <p:oleObj spid="_x0000_s5122" name="Equation" r:id="rId4" imgW="2679480" imgH="711000" progId="">
                <p:embed/>
              </p:oleObj>
            </a:graphicData>
          </a:graphic>
        </p:graphicFrame>
        <p:pic>
          <p:nvPicPr>
            <p:cNvPr id="5133" name="Picture 103" descr="C:\Documents and Settings\SvirLex\Мои документы\conf10\diff2010\Ann.gif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312" y="3581399"/>
              <a:ext cx="3097213" cy="294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4" name="Picture 104" descr="C:\Documents and Settings\SvirLex\Мои документы\conf10\diff2010\Ass.gif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40112" y="3703637"/>
              <a:ext cx="2879725" cy="269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5" name="Text Box 106"/>
            <p:cNvSpPr txBox="1">
              <a:spLocks noChangeArrowheads="1"/>
            </p:cNvSpPr>
            <p:nvPr/>
          </p:nvSpPr>
          <p:spPr bwMode="auto">
            <a:xfrm rot="1800000">
              <a:off x="4080320" y="5400524"/>
              <a:ext cx="2066806" cy="286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dirty="0" smtClean="0">
                  <a:solidFill>
                    <a:srgbClr val="FF0000"/>
                  </a:solidFill>
                  <a:latin typeface="+mn-lt"/>
                </a:rPr>
                <a:t>STAR PRELIMINARY</a:t>
              </a:r>
              <a:endParaRPr lang="en-US" sz="140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5136" name="Text Box 107"/>
            <p:cNvSpPr txBox="1">
              <a:spLocks noChangeArrowheads="1"/>
            </p:cNvSpPr>
            <p:nvPr/>
          </p:nvSpPr>
          <p:spPr bwMode="auto">
            <a:xfrm>
              <a:off x="6411912" y="3617911"/>
              <a:ext cx="3200400" cy="2239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96828" indent="-96828" algn="just">
                <a:lnSpc>
                  <a:spcPct val="95000"/>
                </a:lnSpc>
                <a:spcBef>
                  <a:spcPct val="15000"/>
                </a:spcBef>
              </a:pPr>
              <a:r>
                <a:rPr lang="en-US" b="1" dirty="0">
                  <a:solidFill>
                    <a:srgbClr val="808000"/>
                  </a:solidFill>
                  <a:latin typeface="Times New Roman" pitchFamily="18" charset="0"/>
                  <a:cs typeface="Times New Roman" pitchFamily="18" charset="0"/>
                </a:rPr>
                <a:t>Both A</a:t>
              </a:r>
              <a:r>
                <a:rPr lang="en-US" b="1" baseline="-25000" dirty="0">
                  <a:solidFill>
                    <a:srgbClr val="808000"/>
                  </a:solidFill>
                  <a:latin typeface="Times New Roman" pitchFamily="18" charset="0"/>
                  <a:cs typeface="Times New Roman" pitchFamily="18" charset="0"/>
                </a:rPr>
                <a:t>NN</a:t>
              </a:r>
              <a:r>
                <a:rPr lang="en-US" b="1" dirty="0">
                  <a:solidFill>
                    <a:srgbClr val="808000"/>
                  </a:solidFill>
                  <a:latin typeface="Times New Roman" pitchFamily="18" charset="0"/>
                  <a:cs typeface="Times New Roman" pitchFamily="18" charset="0"/>
                </a:rPr>
                <a:t>  and A</a:t>
              </a:r>
              <a:r>
                <a:rPr lang="en-US" b="1" baseline="-25000" dirty="0">
                  <a:solidFill>
                    <a:srgbClr val="808000"/>
                  </a:solidFill>
                  <a:latin typeface="Times New Roman" pitchFamily="18" charset="0"/>
                  <a:cs typeface="Times New Roman" pitchFamily="18" charset="0"/>
                </a:rPr>
                <a:t>SS</a:t>
              </a:r>
              <a:r>
                <a:rPr lang="en-US" b="1" dirty="0">
                  <a:solidFill>
                    <a:srgbClr val="808000"/>
                  </a:solidFill>
                  <a:latin typeface="Times New Roman" pitchFamily="18" charset="0"/>
                  <a:cs typeface="Times New Roman" pitchFamily="18" charset="0"/>
                </a:rPr>
                <a:t> are very small ~10</a:t>
              </a:r>
              <a:r>
                <a:rPr lang="en-US" b="1" baseline="30000" dirty="0">
                  <a:solidFill>
                    <a:srgbClr val="006666"/>
                  </a:solidFill>
                  <a:latin typeface="Times New Roman" pitchFamily="18" charset="0"/>
                  <a:cs typeface="Times New Roman" pitchFamily="18" charset="0"/>
                </a:rPr>
                <a:t>–</a:t>
              </a:r>
              <a:r>
                <a:rPr lang="en-US" b="1" baseline="30000" dirty="0">
                  <a:solidFill>
                    <a:srgbClr val="808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b="1" dirty="0">
                  <a:solidFill>
                    <a:srgbClr val="808000"/>
                  </a:solidFill>
                  <a:latin typeface="Times New Roman" pitchFamily="18" charset="0"/>
                  <a:cs typeface="Times New Roman" pitchFamily="18" charset="0"/>
                </a:rPr>
                <a:t> (except for the lowest </a:t>
              </a:r>
              <a:r>
                <a:rPr lang="en-US" b="1" i="1" dirty="0">
                  <a:solidFill>
                    <a:srgbClr val="808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b="1" dirty="0">
                  <a:solidFill>
                    <a:srgbClr val="808000"/>
                  </a:solidFill>
                  <a:latin typeface="Times New Roman" pitchFamily="18" charset="0"/>
                  <a:cs typeface="Times New Roman" pitchFamily="18" charset="0"/>
                </a:rPr>
                <a:t>-range where larger systematic shifts may occur)</a:t>
              </a:r>
            </a:p>
            <a:p>
              <a:pPr marL="96828" indent="-96828" algn="just">
                <a:lnSpc>
                  <a:spcPct val="95000"/>
                </a:lnSpc>
                <a:spcBef>
                  <a:spcPct val="15000"/>
                </a:spcBef>
              </a:pPr>
              <a:r>
                <a:rPr lang="en-US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Need better systematic error studies </a:t>
              </a:r>
              <a:r>
                <a:rPr lang="en-US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– current </a:t>
              </a:r>
              <a:r>
                <a:rPr lang="en-US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normalization uncertainties are of the order of the effect </a:t>
              </a:r>
            </a:p>
          </p:txBody>
        </p:sp>
        <p:sp>
          <p:nvSpPr>
            <p:cNvPr id="5137" name="Text Box 16"/>
            <p:cNvSpPr txBox="1">
              <a:spLocks noChangeArrowheads="1"/>
            </p:cNvSpPr>
            <p:nvPr/>
          </p:nvSpPr>
          <p:spPr bwMode="auto">
            <a:xfrm>
              <a:off x="849312" y="4003972"/>
              <a:ext cx="2297113" cy="474973"/>
            </a:xfrm>
            <a:prstGeom prst="rect">
              <a:avLst/>
            </a:prstGeom>
            <a:noFill/>
            <a:ln w="19050">
              <a:solidFill>
                <a:srgbClr val="FE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 dirty="0">
                  <a:solidFill>
                    <a:srgbClr val="FE0000"/>
                  </a:solidFill>
                  <a:latin typeface="Times New Roman" pitchFamily="18" charset="0"/>
                  <a:cs typeface="Times New Roman" pitchFamily="18" charset="0"/>
                </a:rPr>
                <a:t>Large systematic shift of 0-line is possible due to normalization</a:t>
              </a:r>
              <a:endParaRPr lang="ru-RU" sz="1200" b="1" dirty="0">
                <a:solidFill>
                  <a:srgbClr val="FE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8" name="Line 17"/>
            <p:cNvSpPr>
              <a:spLocks noChangeShapeType="1"/>
            </p:cNvSpPr>
            <p:nvPr/>
          </p:nvSpPr>
          <p:spPr bwMode="auto">
            <a:xfrm flipH="1">
              <a:off x="1752600" y="4572000"/>
              <a:ext cx="762000" cy="990600"/>
            </a:xfrm>
            <a:prstGeom prst="line">
              <a:avLst/>
            </a:prstGeom>
            <a:noFill/>
            <a:ln w="19050">
              <a:solidFill>
                <a:srgbClr val="FE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Text Box 105"/>
            <p:cNvSpPr txBox="1">
              <a:spLocks noChangeArrowheads="1"/>
            </p:cNvSpPr>
            <p:nvPr/>
          </p:nvSpPr>
          <p:spPr bwMode="auto">
            <a:xfrm>
              <a:off x="751643" y="6474200"/>
              <a:ext cx="2274888" cy="286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dirty="0" smtClean="0">
                  <a:solidFill>
                    <a:srgbClr val="FF0000"/>
                  </a:solidFill>
                  <a:latin typeface="+mn-lt"/>
                </a:rPr>
                <a:t>STAR PRELIMINARY</a:t>
              </a:r>
              <a:endParaRPr lang="en-US" sz="1400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0737" y="71425"/>
            <a:ext cx="4883811" cy="762000"/>
          </a:xfrm>
          <a:solidFill>
            <a:srgbClr val="0033CC"/>
          </a:solidFill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bg1"/>
                </a:solidFill>
                <a:latin typeface="Times New Roman" pitchFamily="18" charset="0"/>
              </a:rPr>
              <a:t>A</a:t>
            </a:r>
            <a:r>
              <a:rPr lang="en-US" baseline="-25000" smtClean="0">
                <a:solidFill>
                  <a:schemeClr val="bg1"/>
                </a:solidFill>
                <a:latin typeface="Times New Roman" pitchFamily="18" charset="0"/>
              </a:rPr>
              <a:t>NN</a:t>
            </a:r>
            <a:r>
              <a:rPr lang="en-US" smtClean="0">
                <a:solidFill>
                  <a:schemeClr val="bg1"/>
                </a:solidFill>
                <a:latin typeface="Times New Roman" pitchFamily="18" charset="0"/>
              </a:rPr>
              <a:t> and A</a:t>
            </a:r>
            <a:r>
              <a:rPr lang="en-US" baseline="-25000" smtClean="0">
                <a:solidFill>
                  <a:schemeClr val="bg1"/>
                </a:solidFill>
                <a:latin typeface="Times New Roman" pitchFamily="18" charset="0"/>
              </a:rPr>
              <a:t>SS</a:t>
            </a:r>
            <a:endParaRPr lang="ru-RU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Sept. 7, 2011</a:t>
            </a:r>
            <a:endParaRPr lang="en-US" dirty="0">
              <a:ea typeface="휴먼매직체"/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Kin Yip</a:t>
            </a:r>
            <a:endParaRPr lang="en-US" dirty="0">
              <a:ea typeface="휴먼매직체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8D3D5-E571-4AA6-B7F1-BF8A1D0CC8B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475916" y="3959857"/>
            <a:ext cx="617477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A</a:t>
            </a:r>
            <a:r>
              <a:rPr lang="en-US" sz="2000" baseline="-25000" dirty="0" smtClean="0">
                <a:latin typeface="+mn-lt"/>
              </a:rPr>
              <a:t>NN</a:t>
            </a:r>
            <a:endParaRPr lang="en-US" sz="2000" baseline="-250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68575" y="4057415"/>
            <a:ext cx="55976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A</a:t>
            </a:r>
            <a:r>
              <a:rPr lang="en-US" sz="2000" baseline="-25000" dirty="0" smtClean="0">
                <a:latin typeface="+mn-lt"/>
              </a:rPr>
              <a:t>SS</a:t>
            </a:r>
            <a:endParaRPr lang="en-US" sz="2000" baseline="-25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917" y="179438"/>
            <a:ext cx="7380820" cy="657225"/>
          </a:xfrm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defTabSz="1007421">
              <a:defRPr/>
            </a:pPr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To summarize: 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323789" y="1085131"/>
            <a:ext cx="9583800" cy="607908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Blip>
                <a:blip r:embed="rId3"/>
              </a:buBlip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&gt;20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million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good elastic events recorded in 5 days of data taking with 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RP’s 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in 2009 at 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s=200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GeV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special machine optics *=21 m.</a:t>
            </a:r>
          </a:p>
          <a:p>
            <a:pPr eaLnBrk="1" hangingPunct="1">
              <a:lnSpc>
                <a:spcPct val="90000"/>
              </a:lnSpc>
              <a:buBlip>
                <a:blip r:embed="rId3"/>
              </a:buBlip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Currently, we’re trying to optimize the 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way to determine scattering angles from positions in RP’s and 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complete the systematic 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studies.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Upon completion, we should have the most precise measurement of A</a:t>
            </a:r>
            <a:r>
              <a:rPr lang="en-US" sz="2400" b="1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in this energy range.</a:t>
            </a:r>
          </a:p>
          <a:p>
            <a:pPr eaLnBrk="1" hangingPunct="1">
              <a:lnSpc>
                <a:spcPct val="90000"/>
              </a:lnSpc>
              <a:buBlip>
                <a:blip r:embed="rId3"/>
              </a:buBlip>
            </a:pPr>
            <a:endParaRPr lang="en-US" sz="2400" dirty="0">
              <a:solidFill>
                <a:srgbClr val="33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sz="2400" b="1" dirty="0" smtClean="0">
                <a:solidFill>
                  <a:srgbClr val="330066"/>
                </a:solidFill>
              </a:rPr>
              <a:t>We’re preparing publication </a:t>
            </a:r>
            <a:r>
              <a:rPr lang="en-US" sz="2400" b="1" dirty="0" smtClean="0">
                <a:solidFill>
                  <a:srgbClr val="330066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400" b="1" dirty="0">
                <a:solidFill>
                  <a:srgbClr val="33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baseline="-25000" dirty="0">
                <a:solidFill>
                  <a:srgbClr val="33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>
                <a:solidFill>
                  <a:srgbClr val="330066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dirty="0" smtClean="0">
                <a:solidFill>
                  <a:srgbClr val="330066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smtClean="0">
                <a:solidFill>
                  <a:srgbClr val="33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 smtClean="0">
                <a:solidFill>
                  <a:srgbClr val="330066"/>
                </a:solidFill>
                <a:latin typeface="Times New Roman" pitchFamily="18" charset="0"/>
                <a:cs typeface="Times New Roman" pitchFamily="18" charset="0"/>
              </a:rPr>
              <a:t> and the knowledge gained is directly applicable to the other analyses:</a:t>
            </a:r>
            <a:endParaRPr lang="en-US" sz="2400" b="1" dirty="0">
              <a:solidFill>
                <a:srgbClr val="33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Blip>
                <a:blip r:embed="rId4"/>
              </a:buBlip>
            </a:pP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double-spin asymmetries A</a:t>
            </a:r>
            <a:r>
              <a:rPr lang="en-US" sz="24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SS</a:t>
            </a:r>
            <a:endParaRPr lang="en-US" sz="2400" b="1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90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rgbClr val="008000"/>
                </a:solidFill>
              </a:rPr>
              <a:t>e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lastic 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scattering - spin averaged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=&gt; slope b etc.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endParaRPr lang="en-US" sz="2400" dirty="0">
              <a:solidFill>
                <a:srgbClr val="33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3024" lvl="1" indent="-373024">
              <a:lnSpc>
                <a:spcPct val="90000"/>
              </a:lnSpc>
              <a:buBlip>
                <a:blip r:embed="rId3"/>
              </a:buBlip>
            </a:pP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Planning a Phase II which may allow us to study diffractive physics (Central Production, Single Diffraction Dissociation and its spin dependence) and exotic physics etc.</a:t>
            </a:r>
          </a:p>
          <a:p>
            <a:pPr eaLnBrk="1" hangingPunct="1">
              <a:lnSpc>
                <a:spcPct val="900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pp2pp program at STAR helps explore 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physics potential and discovery possibilities at RHIC.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endParaRPr lang="en-US" sz="2400" dirty="0">
              <a:solidFill>
                <a:srgbClr val="33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 typeface="Symbol" pitchFamily="18" charset="2"/>
              <a:buChar char="Þ"/>
            </a:pPr>
            <a:endParaRPr lang="en-US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Sept. 7, 2011</a:t>
            </a:r>
            <a:endParaRPr lang="en-US" dirty="0">
              <a:solidFill>
                <a:srgbClr val="FF6600"/>
              </a:solidFill>
              <a:latin typeface="Times New Roman" pitchFamily="18" charset="0"/>
              <a:ea typeface="휴먼매직체"/>
              <a:cs typeface="Times New Roman" pitchFamily="18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Kin Yip</a:t>
            </a:r>
            <a:endParaRPr lang="en-US" b="1" dirty="0">
              <a:solidFill>
                <a:srgbClr val="FF6600"/>
              </a:solidFill>
              <a:latin typeface="Times New Roman" pitchFamily="18" charset="0"/>
              <a:ea typeface="휴먼매직체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8D3D5-E571-4AA6-B7F1-BF8A1D0CC8BE}" type="slidenum">
              <a:rPr lang="en-US" b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19</a:t>
            </a:fld>
            <a:endParaRPr lang="en-US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25563" y="349250"/>
            <a:ext cx="7905750" cy="53498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RHIC-Spin Accelerator Complex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 </a:t>
            </a:r>
          </a:p>
        </p:txBody>
      </p:sp>
      <p:sp>
        <p:nvSpPr>
          <p:cNvPr id="162" name="Date Placeholder 16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7, 2011</a:t>
            </a:r>
            <a:endParaRPr lang="en-US" dirty="0"/>
          </a:p>
        </p:txBody>
      </p:sp>
      <p:sp>
        <p:nvSpPr>
          <p:cNvPr id="164" name="Footer Placeholder 16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Kin Yip</a:t>
            </a:r>
            <a:endParaRPr lang="en-US" dirty="0"/>
          </a:p>
        </p:txBody>
      </p:sp>
      <p:sp>
        <p:nvSpPr>
          <p:cNvPr id="163" name="Slide Number Placeholder 1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E6B16-41EB-4A0B-936E-B80F8DE8C13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3227388" y="5641976"/>
            <a:ext cx="120650" cy="4762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33" name="Freeform 5"/>
          <p:cNvSpPr>
            <a:spLocks/>
          </p:cNvSpPr>
          <p:nvPr/>
        </p:nvSpPr>
        <p:spPr bwMode="auto">
          <a:xfrm>
            <a:off x="7094539" y="3749676"/>
            <a:ext cx="511175" cy="430213"/>
          </a:xfrm>
          <a:custGeom>
            <a:avLst/>
            <a:gdLst>
              <a:gd name="T0" fmla="*/ 0 w 292"/>
              <a:gd name="T1" fmla="*/ 2147483647 h 246"/>
              <a:gd name="T2" fmla="*/ 2147483647 w 292"/>
              <a:gd name="T3" fmla="*/ 2147483647 h 246"/>
              <a:gd name="T4" fmla="*/ 2147483647 w 292"/>
              <a:gd name="T5" fmla="*/ 2147483647 h 246"/>
              <a:gd name="T6" fmla="*/ 2147483647 w 292"/>
              <a:gd name="T7" fmla="*/ 2147483647 h 246"/>
              <a:gd name="T8" fmla="*/ 2147483647 w 292"/>
              <a:gd name="T9" fmla="*/ 2147483647 h 246"/>
              <a:gd name="T10" fmla="*/ 2147483647 w 292"/>
              <a:gd name="T11" fmla="*/ 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2"/>
              <a:gd name="T19" fmla="*/ 0 h 246"/>
              <a:gd name="T20" fmla="*/ 292 w 292"/>
              <a:gd name="T21" fmla="*/ 246 h 2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2" h="246">
                <a:moveTo>
                  <a:pt x="0" y="246"/>
                </a:moveTo>
                <a:lnTo>
                  <a:pt x="64" y="214"/>
                </a:lnTo>
                <a:lnTo>
                  <a:pt x="66" y="172"/>
                </a:lnTo>
                <a:lnTo>
                  <a:pt x="232" y="106"/>
                </a:lnTo>
                <a:lnTo>
                  <a:pt x="232" y="61"/>
                </a:lnTo>
                <a:lnTo>
                  <a:pt x="292" y="0"/>
                </a:lnTo>
              </a:path>
            </a:pathLst>
          </a:custGeom>
          <a:noFill/>
          <a:ln w="28575" cmpd="sng">
            <a:solidFill>
              <a:srgbClr val="FFCC00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1830387" y="2619376"/>
            <a:ext cx="6075363" cy="1749425"/>
          </a:xfrm>
          <a:prstGeom prst="ellipse">
            <a:avLst/>
          </a:prstGeom>
          <a:noFill/>
          <a:ln w="3175">
            <a:noFill/>
            <a:round/>
            <a:headEnd/>
            <a:tailEnd/>
          </a:ln>
        </p:spPr>
        <p:txBody>
          <a:bodyPr lIns="100750" tIns="50377" rIns="100750" bIns="50377"/>
          <a:lstStyle/>
          <a:p>
            <a:endParaRPr lang="en-US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4443413" y="2135189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50" tIns="50377" rIns="100750" bIns="50377"/>
          <a:lstStyle/>
          <a:p>
            <a:endParaRPr lang="en-U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6777037" y="2254251"/>
            <a:ext cx="2017713" cy="53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50" tIns="50377" rIns="100750" bIns="50377"/>
          <a:lstStyle/>
          <a:p>
            <a:endParaRPr lang="en-US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7391400" y="3989388"/>
            <a:ext cx="1123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50" tIns="50377" rIns="100750" bIns="50377"/>
          <a:lstStyle/>
          <a:p>
            <a:endParaRPr lang="en-US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4918075" y="4446588"/>
            <a:ext cx="1125538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50" tIns="50377" rIns="100750" bIns="50377"/>
          <a:lstStyle/>
          <a:p>
            <a:endParaRPr lang="en-US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1604964" y="4244976"/>
            <a:ext cx="11461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50" tIns="50377" rIns="100750" bIns="50377"/>
          <a:lstStyle/>
          <a:p>
            <a:endParaRPr lang="en-US"/>
          </a:p>
        </p:txBody>
      </p:sp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4508500" y="3863977"/>
            <a:ext cx="5984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ja-JP" b="1">
                <a:solidFill>
                  <a:srgbClr val="0000FF"/>
                </a:solidFill>
                <a:latin typeface="Times New Roman" pitchFamily="18" charset="0"/>
              </a:rPr>
              <a:t>STAR</a:t>
            </a:r>
            <a:endParaRPr lang="en-US" altLang="ja-JP">
              <a:latin typeface="Times New Roman" pitchFamily="18" charset="0"/>
            </a:endParaRPr>
          </a:p>
        </p:txBody>
      </p:sp>
      <p:sp>
        <p:nvSpPr>
          <p:cNvPr id="22541" name="Rectangle 14"/>
          <p:cNvSpPr>
            <a:spLocks noChangeArrowheads="1"/>
          </p:cNvSpPr>
          <p:nvPr/>
        </p:nvSpPr>
        <p:spPr bwMode="auto">
          <a:xfrm>
            <a:off x="2324100" y="3527425"/>
            <a:ext cx="9810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ja-JP" b="1" dirty="0">
                <a:solidFill>
                  <a:srgbClr val="0000FF"/>
                </a:solidFill>
                <a:latin typeface="Times New Roman" pitchFamily="18" charset="0"/>
              </a:rPr>
              <a:t>PHENIX</a:t>
            </a:r>
            <a:r>
              <a:rPr lang="en-US" altLang="ja-JP" sz="2600" b="1" i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altLang="ja-JP" sz="2600" dirty="0">
              <a:latin typeface="Times New Roman" pitchFamily="18" charset="0"/>
            </a:endParaRPr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4302126" y="3170239"/>
            <a:ext cx="99536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50" tIns="50377" rIns="100750" bIns="50377"/>
          <a:lstStyle/>
          <a:p>
            <a:endParaRPr lang="en-US"/>
          </a:p>
        </p:txBody>
      </p:sp>
      <p:sp>
        <p:nvSpPr>
          <p:cNvPr id="22543" name="Rectangle 16"/>
          <p:cNvSpPr>
            <a:spLocks noChangeArrowheads="1"/>
          </p:cNvSpPr>
          <p:nvPr/>
        </p:nvSpPr>
        <p:spPr bwMode="auto">
          <a:xfrm>
            <a:off x="4081463" y="5534025"/>
            <a:ext cx="585788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50" tIns="50377" rIns="100750" bIns="50377"/>
          <a:lstStyle/>
          <a:p>
            <a:endParaRPr lang="en-US"/>
          </a:p>
        </p:txBody>
      </p:sp>
      <p:sp>
        <p:nvSpPr>
          <p:cNvPr id="22544" name="Rectangle 17"/>
          <p:cNvSpPr>
            <a:spLocks noChangeArrowheads="1"/>
          </p:cNvSpPr>
          <p:nvPr/>
        </p:nvSpPr>
        <p:spPr bwMode="auto">
          <a:xfrm>
            <a:off x="4087812" y="5543550"/>
            <a:ext cx="817563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ja-JP" sz="3100" b="1" dirty="0">
                <a:solidFill>
                  <a:srgbClr val="000000"/>
                </a:solidFill>
                <a:latin typeface="Times New Roman" pitchFamily="18" charset="0"/>
              </a:rPr>
              <a:t>AGS</a:t>
            </a:r>
            <a:endParaRPr lang="en-US" altLang="ja-JP" sz="3100" dirty="0">
              <a:latin typeface="Times New Roman" pitchFamily="18" charset="0"/>
            </a:endParaRPr>
          </a:p>
        </p:txBody>
      </p:sp>
      <p:sp>
        <p:nvSpPr>
          <p:cNvPr id="22545" name="Rectangle 18"/>
          <p:cNvSpPr>
            <a:spLocks noChangeArrowheads="1"/>
          </p:cNvSpPr>
          <p:nvPr/>
        </p:nvSpPr>
        <p:spPr bwMode="auto">
          <a:xfrm>
            <a:off x="1928813" y="5418138"/>
            <a:ext cx="6921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50" tIns="50377" rIns="100750" bIns="50377"/>
          <a:lstStyle/>
          <a:p>
            <a:endParaRPr lang="en-US"/>
          </a:p>
        </p:txBody>
      </p:sp>
      <p:sp>
        <p:nvSpPr>
          <p:cNvPr id="22546" name="Rectangle 19"/>
          <p:cNvSpPr>
            <a:spLocks noChangeArrowheads="1"/>
          </p:cNvSpPr>
          <p:nvPr/>
        </p:nvSpPr>
        <p:spPr bwMode="auto">
          <a:xfrm>
            <a:off x="2617788" y="5157788"/>
            <a:ext cx="4572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ja-JP" sz="1100" b="1" dirty="0">
                <a:solidFill>
                  <a:srgbClr val="000000"/>
                </a:solidFill>
                <a:latin typeface="Times New Roman" pitchFamily="18" charset="0"/>
              </a:rPr>
              <a:t>LINAC</a:t>
            </a:r>
            <a:endParaRPr lang="en-US" altLang="ja-JP" sz="900" dirty="0">
              <a:latin typeface="Times New Roman" pitchFamily="18" charset="0"/>
            </a:endParaRPr>
          </a:p>
        </p:txBody>
      </p:sp>
      <p:sp>
        <p:nvSpPr>
          <p:cNvPr id="22547" name="Rectangle 20"/>
          <p:cNvSpPr>
            <a:spLocks noChangeArrowheads="1"/>
          </p:cNvSpPr>
          <p:nvPr/>
        </p:nvSpPr>
        <p:spPr bwMode="auto">
          <a:xfrm>
            <a:off x="3248025" y="5256213"/>
            <a:ext cx="5588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ja-JP" sz="900" b="1" dirty="0">
                <a:solidFill>
                  <a:srgbClr val="000000"/>
                </a:solidFill>
                <a:latin typeface="Times New Roman" pitchFamily="18" charset="0"/>
              </a:rPr>
              <a:t>BOOSTER</a:t>
            </a:r>
            <a:endParaRPr lang="en-US" altLang="ja-JP" sz="900" dirty="0">
              <a:latin typeface="Times New Roman" pitchFamily="18" charset="0"/>
            </a:endParaRPr>
          </a:p>
        </p:txBody>
      </p:sp>
      <p:sp>
        <p:nvSpPr>
          <p:cNvPr id="22548" name="Rectangle 21"/>
          <p:cNvSpPr>
            <a:spLocks noChangeArrowheads="1"/>
          </p:cNvSpPr>
          <p:nvPr/>
        </p:nvSpPr>
        <p:spPr bwMode="auto">
          <a:xfrm>
            <a:off x="2620963" y="4806951"/>
            <a:ext cx="10985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50" tIns="50377" rIns="100750" bIns="50377"/>
          <a:lstStyle/>
          <a:p>
            <a:endParaRPr lang="en-US"/>
          </a:p>
        </p:txBody>
      </p:sp>
      <p:sp>
        <p:nvSpPr>
          <p:cNvPr id="22549" name="Oval 22"/>
          <p:cNvSpPr>
            <a:spLocks noChangeArrowheads="1"/>
          </p:cNvSpPr>
          <p:nvPr/>
        </p:nvSpPr>
        <p:spPr bwMode="auto">
          <a:xfrm>
            <a:off x="3557588" y="5381625"/>
            <a:ext cx="1828800" cy="8207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100750" tIns="50377" rIns="100750" bIns="50377"/>
          <a:lstStyle/>
          <a:p>
            <a:endParaRPr lang="en-US"/>
          </a:p>
        </p:txBody>
      </p:sp>
      <p:sp>
        <p:nvSpPr>
          <p:cNvPr id="22550" name="Arc 23"/>
          <p:cNvSpPr>
            <a:spLocks/>
          </p:cNvSpPr>
          <p:nvPr/>
        </p:nvSpPr>
        <p:spPr bwMode="auto">
          <a:xfrm flipH="1">
            <a:off x="2838450" y="2700339"/>
            <a:ext cx="2092325" cy="784225"/>
          </a:xfrm>
          <a:custGeom>
            <a:avLst/>
            <a:gdLst>
              <a:gd name="T0" fmla="*/ 2147483647 w 15493"/>
              <a:gd name="T1" fmla="*/ 0 h 21120"/>
              <a:gd name="T2" fmla="*/ 2147483647 w 15493"/>
              <a:gd name="T3" fmla="*/ 2147483647 h 21120"/>
              <a:gd name="T4" fmla="*/ 0 w 15493"/>
              <a:gd name="T5" fmla="*/ 2147483647 h 21120"/>
              <a:gd name="T6" fmla="*/ 0 60000 65536"/>
              <a:gd name="T7" fmla="*/ 0 60000 65536"/>
              <a:gd name="T8" fmla="*/ 0 60000 65536"/>
              <a:gd name="T9" fmla="*/ 0 w 15493"/>
              <a:gd name="T10" fmla="*/ 0 h 21120"/>
              <a:gd name="T11" fmla="*/ 15493 w 15493"/>
              <a:gd name="T12" fmla="*/ 21120 h 211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93" h="21120" fill="none" extrusionOk="0">
                <a:moveTo>
                  <a:pt x="4529" y="0"/>
                </a:moveTo>
                <a:cubicBezTo>
                  <a:pt x="8703" y="895"/>
                  <a:pt x="12518" y="3007"/>
                  <a:pt x="15492" y="6069"/>
                </a:cubicBezTo>
              </a:path>
              <a:path w="15493" h="21120" stroke="0" extrusionOk="0">
                <a:moveTo>
                  <a:pt x="4529" y="0"/>
                </a:moveTo>
                <a:cubicBezTo>
                  <a:pt x="8703" y="895"/>
                  <a:pt x="12518" y="3007"/>
                  <a:pt x="15492" y="6069"/>
                </a:cubicBezTo>
                <a:lnTo>
                  <a:pt x="0" y="21120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51" name="Arc 24"/>
          <p:cNvSpPr>
            <a:spLocks/>
          </p:cNvSpPr>
          <p:nvPr/>
        </p:nvSpPr>
        <p:spPr bwMode="auto">
          <a:xfrm flipH="1">
            <a:off x="1946275" y="3163889"/>
            <a:ext cx="2917825" cy="600075"/>
          </a:xfrm>
          <a:custGeom>
            <a:avLst/>
            <a:gdLst>
              <a:gd name="T0" fmla="*/ 2147483647 w 21600"/>
              <a:gd name="T1" fmla="*/ 0 h 16156"/>
              <a:gd name="T2" fmla="*/ 2147483647 w 21600"/>
              <a:gd name="T3" fmla="*/ 2147483647 h 16156"/>
              <a:gd name="T4" fmla="*/ 0 w 21600"/>
              <a:gd name="T5" fmla="*/ 2147483647 h 16156"/>
              <a:gd name="T6" fmla="*/ 0 60000 65536"/>
              <a:gd name="T7" fmla="*/ 0 60000 65536"/>
              <a:gd name="T8" fmla="*/ 0 60000 65536"/>
              <a:gd name="T9" fmla="*/ 0 w 21600"/>
              <a:gd name="T10" fmla="*/ 0 h 16156"/>
              <a:gd name="T11" fmla="*/ 21600 w 21600"/>
              <a:gd name="T12" fmla="*/ 16156 h 16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156" fill="none" extrusionOk="0">
                <a:moveTo>
                  <a:pt x="19847" y="0"/>
                </a:moveTo>
                <a:cubicBezTo>
                  <a:pt x="21003" y="2692"/>
                  <a:pt x="21600" y="5591"/>
                  <a:pt x="21600" y="8522"/>
                </a:cubicBezTo>
                <a:cubicBezTo>
                  <a:pt x="21600" y="11129"/>
                  <a:pt x="21127" y="13716"/>
                  <a:pt x="20205" y="16155"/>
                </a:cubicBezTo>
              </a:path>
              <a:path w="21600" h="16156" stroke="0" extrusionOk="0">
                <a:moveTo>
                  <a:pt x="19847" y="0"/>
                </a:moveTo>
                <a:cubicBezTo>
                  <a:pt x="21003" y="2692"/>
                  <a:pt x="21600" y="5591"/>
                  <a:pt x="21600" y="8522"/>
                </a:cubicBezTo>
                <a:cubicBezTo>
                  <a:pt x="21600" y="11129"/>
                  <a:pt x="21127" y="13716"/>
                  <a:pt x="20205" y="16155"/>
                </a:cubicBezTo>
                <a:lnTo>
                  <a:pt x="0" y="8522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52" name="Arc 25"/>
          <p:cNvSpPr>
            <a:spLocks/>
          </p:cNvSpPr>
          <p:nvPr/>
        </p:nvSpPr>
        <p:spPr bwMode="auto">
          <a:xfrm flipH="1">
            <a:off x="4859339" y="3157539"/>
            <a:ext cx="2917825" cy="592137"/>
          </a:xfrm>
          <a:custGeom>
            <a:avLst/>
            <a:gdLst>
              <a:gd name="T0" fmla="*/ 2147483647 w 21600"/>
              <a:gd name="T1" fmla="*/ 2147483647 h 15969"/>
              <a:gd name="T2" fmla="*/ 2147483647 w 21600"/>
              <a:gd name="T3" fmla="*/ 0 h 15969"/>
              <a:gd name="T4" fmla="*/ 2147483647 w 21600"/>
              <a:gd name="T5" fmla="*/ 2147483647 h 15969"/>
              <a:gd name="T6" fmla="*/ 0 60000 65536"/>
              <a:gd name="T7" fmla="*/ 0 60000 65536"/>
              <a:gd name="T8" fmla="*/ 0 60000 65536"/>
              <a:gd name="T9" fmla="*/ 0 w 21600"/>
              <a:gd name="T10" fmla="*/ 0 h 15969"/>
              <a:gd name="T11" fmla="*/ 21600 w 21600"/>
              <a:gd name="T12" fmla="*/ 15969 h 159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969" fill="none" extrusionOk="0">
                <a:moveTo>
                  <a:pt x="1306" y="15969"/>
                </a:moveTo>
                <a:cubicBezTo>
                  <a:pt x="442" y="13597"/>
                  <a:pt x="0" y="11093"/>
                  <a:pt x="0" y="8570"/>
                </a:cubicBezTo>
                <a:cubicBezTo>
                  <a:pt x="-1" y="5622"/>
                  <a:pt x="603" y="2705"/>
                  <a:pt x="1772" y="-1"/>
                </a:cubicBezTo>
              </a:path>
              <a:path w="21600" h="15969" stroke="0" extrusionOk="0">
                <a:moveTo>
                  <a:pt x="1306" y="15969"/>
                </a:moveTo>
                <a:cubicBezTo>
                  <a:pt x="442" y="13597"/>
                  <a:pt x="0" y="11093"/>
                  <a:pt x="0" y="8570"/>
                </a:cubicBezTo>
                <a:cubicBezTo>
                  <a:pt x="-1" y="5622"/>
                  <a:pt x="603" y="2705"/>
                  <a:pt x="1772" y="-1"/>
                </a:cubicBezTo>
                <a:lnTo>
                  <a:pt x="21600" y="8570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53" name="Arc 26"/>
          <p:cNvSpPr>
            <a:spLocks/>
          </p:cNvSpPr>
          <p:nvPr/>
        </p:nvSpPr>
        <p:spPr bwMode="auto">
          <a:xfrm flipH="1">
            <a:off x="5011738" y="3359151"/>
            <a:ext cx="1962150" cy="914400"/>
          </a:xfrm>
          <a:custGeom>
            <a:avLst/>
            <a:gdLst>
              <a:gd name="T0" fmla="*/ 2147483647 w 14614"/>
              <a:gd name="T1" fmla="*/ 2147483647 h 21395"/>
              <a:gd name="T2" fmla="*/ 0 w 14614"/>
              <a:gd name="T3" fmla="*/ 2147483647 h 21395"/>
              <a:gd name="T4" fmla="*/ 2147483647 w 14614"/>
              <a:gd name="T5" fmla="*/ 0 h 21395"/>
              <a:gd name="T6" fmla="*/ 0 60000 65536"/>
              <a:gd name="T7" fmla="*/ 0 60000 65536"/>
              <a:gd name="T8" fmla="*/ 0 60000 65536"/>
              <a:gd name="T9" fmla="*/ 0 w 14614"/>
              <a:gd name="T10" fmla="*/ 0 h 21395"/>
              <a:gd name="T11" fmla="*/ 14614 w 14614"/>
              <a:gd name="T12" fmla="*/ 21395 h 213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14" h="21395" fill="none" extrusionOk="0">
                <a:moveTo>
                  <a:pt x="11645" y="21395"/>
                </a:moveTo>
                <a:cubicBezTo>
                  <a:pt x="7296" y="20791"/>
                  <a:pt x="3233" y="18876"/>
                  <a:pt x="0" y="15905"/>
                </a:cubicBezTo>
              </a:path>
              <a:path w="14614" h="21395" stroke="0" extrusionOk="0">
                <a:moveTo>
                  <a:pt x="11645" y="21395"/>
                </a:moveTo>
                <a:cubicBezTo>
                  <a:pt x="7296" y="20791"/>
                  <a:pt x="3233" y="18876"/>
                  <a:pt x="0" y="15905"/>
                </a:cubicBezTo>
                <a:lnTo>
                  <a:pt x="14614" y="0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54" name="Arc 27"/>
          <p:cNvSpPr>
            <a:spLocks/>
          </p:cNvSpPr>
          <p:nvPr/>
        </p:nvSpPr>
        <p:spPr bwMode="auto">
          <a:xfrm flipH="1">
            <a:off x="2814638" y="3570288"/>
            <a:ext cx="2171700" cy="695325"/>
          </a:xfrm>
          <a:custGeom>
            <a:avLst/>
            <a:gdLst>
              <a:gd name="T0" fmla="*/ 2147483647 w 16143"/>
              <a:gd name="T1" fmla="*/ 2147483647 h 21035"/>
              <a:gd name="T2" fmla="*/ 2147483647 w 16143"/>
              <a:gd name="T3" fmla="*/ 2147483647 h 21035"/>
              <a:gd name="T4" fmla="*/ 0 w 16143"/>
              <a:gd name="T5" fmla="*/ 0 h 21035"/>
              <a:gd name="T6" fmla="*/ 0 60000 65536"/>
              <a:gd name="T7" fmla="*/ 0 60000 65536"/>
              <a:gd name="T8" fmla="*/ 0 60000 65536"/>
              <a:gd name="T9" fmla="*/ 0 w 16143"/>
              <a:gd name="T10" fmla="*/ 0 h 21035"/>
              <a:gd name="T11" fmla="*/ 16143 w 16143"/>
              <a:gd name="T12" fmla="*/ 21035 h 210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143" h="21035" fill="none" extrusionOk="0">
                <a:moveTo>
                  <a:pt x="16143" y="14351"/>
                </a:moveTo>
                <a:cubicBezTo>
                  <a:pt x="13178" y="17686"/>
                  <a:pt x="9252" y="20021"/>
                  <a:pt x="4907" y="21035"/>
                </a:cubicBezTo>
              </a:path>
              <a:path w="16143" h="21035" stroke="0" extrusionOk="0">
                <a:moveTo>
                  <a:pt x="16143" y="14351"/>
                </a:moveTo>
                <a:cubicBezTo>
                  <a:pt x="13178" y="17686"/>
                  <a:pt x="9252" y="20021"/>
                  <a:pt x="4907" y="21035"/>
                </a:cubicBez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55" name="Arc 28"/>
          <p:cNvSpPr>
            <a:spLocks/>
          </p:cNvSpPr>
          <p:nvPr/>
        </p:nvSpPr>
        <p:spPr bwMode="auto">
          <a:xfrm flipH="1">
            <a:off x="4852987" y="2706690"/>
            <a:ext cx="2043113" cy="771524"/>
          </a:xfrm>
          <a:custGeom>
            <a:avLst/>
            <a:gdLst>
              <a:gd name="T0" fmla="*/ 0 w 15115"/>
              <a:gd name="T1" fmla="*/ 2147483647 h 21197"/>
              <a:gd name="T2" fmla="*/ 2147483647 w 15115"/>
              <a:gd name="T3" fmla="*/ 0 h 21197"/>
              <a:gd name="T4" fmla="*/ 2147483647 w 15115"/>
              <a:gd name="T5" fmla="*/ 2147483647 h 21197"/>
              <a:gd name="T6" fmla="*/ 0 60000 65536"/>
              <a:gd name="T7" fmla="*/ 0 60000 65536"/>
              <a:gd name="T8" fmla="*/ 0 60000 65536"/>
              <a:gd name="T9" fmla="*/ 0 w 15115"/>
              <a:gd name="T10" fmla="*/ 0 h 21197"/>
              <a:gd name="T11" fmla="*/ 15115 w 15115"/>
              <a:gd name="T12" fmla="*/ 21197 h 211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15" h="21197" fill="none" extrusionOk="0">
                <a:moveTo>
                  <a:pt x="0" y="5766"/>
                </a:moveTo>
                <a:cubicBezTo>
                  <a:pt x="3013" y="2815"/>
                  <a:pt x="6824" y="810"/>
                  <a:pt x="10962" y="-1"/>
                </a:cubicBezTo>
              </a:path>
              <a:path w="15115" h="21197" stroke="0" extrusionOk="0">
                <a:moveTo>
                  <a:pt x="0" y="5766"/>
                </a:moveTo>
                <a:cubicBezTo>
                  <a:pt x="3013" y="2815"/>
                  <a:pt x="6824" y="810"/>
                  <a:pt x="10962" y="-1"/>
                </a:cubicBezTo>
                <a:lnTo>
                  <a:pt x="15115" y="21197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56" name="Arc 29"/>
          <p:cNvSpPr>
            <a:spLocks/>
          </p:cNvSpPr>
          <p:nvPr/>
        </p:nvSpPr>
        <p:spPr bwMode="auto">
          <a:xfrm>
            <a:off x="4867275" y="3508375"/>
            <a:ext cx="2225675" cy="935039"/>
          </a:xfrm>
          <a:custGeom>
            <a:avLst/>
            <a:gdLst>
              <a:gd name="T0" fmla="*/ 2147483647 w 15361"/>
              <a:gd name="T1" fmla="*/ 2147483647 h 21244"/>
              <a:gd name="T2" fmla="*/ 2147483647 w 15361"/>
              <a:gd name="T3" fmla="*/ 2147483647 h 21244"/>
              <a:gd name="T4" fmla="*/ 0 w 15361"/>
              <a:gd name="T5" fmla="*/ 0 h 21244"/>
              <a:gd name="T6" fmla="*/ 0 60000 65536"/>
              <a:gd name="T7" fmla="*/ 0 60000 65536"/>
              <a:gd name="T8" fmla="*/ 0 60000 65536"/>
              <a:gd name="T9" fmla="*/ 0 w 15361"/>
              <a:gd name="T10" fmla="*/ 0 h 21244"/>
              <a:gd name="T11" fmla="*/ 15361 w 15361"/>
              <a:gd name="T12" fmla="*/ 21244 h 212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1" h="21244" fill="none" extrusionOk="0">
                <a:moveTo>
                  <a:pt x="15361" y="15185"/>
                </a:moveTo>
                <a:cubicBezTo>
                  <a:pt x="12253" y="18329"/>
                  <a:pt x="8255" y="20444"/>
                  <a:pt x="3906" y="21243"/>
                </a:cubicBezTo>
              </a:path>
              <a:path w="15361" h="21244" stroke="0" extrusionOk="0">
                <a:moveTo>
                  <a:pt x="15361" y="15185"/>
                </a:moveTo>
                <a:cubicBezTo>
                  <a:pt x="12253" y="18329"/>
                  <a:pt x="8255" y="20444"/>
                  <a:pt x="3906" y="21243"/>
                </a:cubicBez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57" name="Arc 30"/>
          <p:cNvSpPr>
            <a:spLocks/>
          </p:cNvSpPr>
          <p:nvPr/>
        </p:nvSpPr>
        <p:spPr bwMode="auto">
          <a:xfrm>
            <a:off x="2700339" y="3508375"/>
            <a:ext cx="2174875" cy="935039"/>
          </a:xfrm>
          <a:custGeom>
            <a:avLst/>
            <a:gdLst>
              <a:gd name="T0" fmla="*/ 2147483647 w 15013"/>
              <a:gd name="T1" fmla="*/ 2147483647 h 21246"/>
              <a:gd name="T2" fmla="*/ 0 w 15013"/>
              <a:gd name="T3" fmla="*/ 2147483647 h 21246"/>
              <a:gd name="T4" fmla="*/ 2147483647 w 15013"/>
              <a:gd name="T5" fmla="*/ 0 h 21246"/>
              <a:gd name="T6" fmla="*/ 0 60000 65536"/>
              <a:gd name="T7" fmla="*/ 0 60000 65536"/>
              <a:gd name="T8" fmla="*/ 0 60000 65536"/>
              <a:gd name="T9" fmla="*/ 0 w 15013"/>
              <a:gd name="T10" fmla="*/ 0 h 21246"/>
              <a:gd name="T11" fmla="*/ 15013 w 15013"/>
              <a:gd name="T12" fmla="*/ 21246 h 21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13" h="21246" fill="none" extrusionOk="0">
                <a:moveTo>
                  <a:pt x="11119" y="21246"/>
                </a:moveTo>
                <a:cubicBezTo>
                  <a:pt x="6930" y="20478"/>
                  <a:pt x="3062" y="18489"/>
                  <a:pt x="0" y="15529"/>
                </a:cubicBezTo>
              </a:path>
              <a:path w="15013" h="21246" stroke="0" extrusionOk="0">
                <a:moveTo>
                  <a:pt x="11119" y="21246"/>
                </a:moveTo>
                <a:cubicBezTo>
                  <a:pt x="6930" y="20478"/>
                  <a:pt x="3062" y="18489"/>
                  <a:pt x="0" y="15529"/>
                </a:cubicBezTo>
                <a:lnTo>
                  <a:pt x="15013" y="0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58" name="Arc 31"/>
          <p:cNvSpPr>
            <a:spLocks/>
          </p:cNvSpPr>
          <p:nvPr/>
        </p:nvSpPr>
        <p:spPr bwMode="auto">
          <a:xfrm>
            <a:off x="1747837" y="3101976"/>
            <a:ext cx="3128963" cy="777875"/>
          </a:xfrm>
          <a:custGeom>
            <a:avLst/>
            <a:gdLst>
              <a:gd name="T0" fmla="*/ 2147483647 w 21600"/>
              <a:gd name="T1" fmla="*/ 2147483647 h 17626"/>
              <a:gd name="T2" fmla="*/ 2147483647 w 21600"/>
              <a:gd name="T3" fmla="*/ 0 h 17626"/>
              <a:gd name="T4" fmla="*/ 2147483647 w 21600"/>
              <a:gd name="T5" fmla="*/ 2147483647 h 17626"/>
              <a:gd name="T6" fmla="*/ 0 60000 65536"/>
              <a:gd name="T7" fmla="*/ 0 60000 65536"/>
              <a:gd name="T8" fmla="*/ 0 60000 65536"/>
              <a:gd name="T9" fmla="*/ 0 w 21600"/>
              <a:gd name="T10" fmla="*/ 0 h 17626"/>
              <a:gd name="T11" fmla="*/ 21600 w 21600"/>
              <a:gd name="T12" fmla="*/ 17626 h 176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626" fill="none" extrusionOk="0">
                <a:moveTo>
                  <a:pt x="1688" y="17626"/>
                </a:moveTo>
                <a:cubicBezTo>
                  <a:pt x="574" y="14975"/>
                  <a:pt x="0" y="12128"/>
                  <a:pt x="0" y="9253"/>
                </a:cubicBezTo>
                <a:cubicBezTo>
                  <a:pt x="-1" y="6052"/>
                  <a:pt x="711" y="2892"/>
                  <a:pt x="2082" y="0"/>
                </a:cubicBezTo>
              </a:path>
              <a:path w="21600" h="17626" stroke="0" extrusionOk="0">
                <a:moveTo>
                  <a:pt x="1688" y="17626"/>
                </a:moveTo>
                <a:cubicBezTo>
                  <a:pt x="574" y="14975"/>
                  <a:pt x="0" y="12128"/>
                  <a:pt x="0" y="9253"/>
                </a:cubicBezTo>
                <a:cubicBezTo>
                  <a:pt x="-1" y="6052"/>
                  <a:pt x="711" y="2892"/>
                  <a:pt x="2082" y="0"/>
                </a:cubicBezTo>
                <a:lnTo>
                  <a:pt x="21600" y="9253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59" name="Arc 32"/>
          <p:cNvSpPr>
            <a:spLocks/>
          </p:cNvSpPr>
          <p:nvPr/>
        </p:nvSpPr>
        <p:spPr bwMode="auto">
          <a:xfrm>
            <a:off x="2738437" y="2568575"/>
            <a:ext cx="2138363" cy="949325"/>
          </a:xfrm>
          <a:custGeom>
            <a:avLst/>
            <a:gdLst>
              <a:gd name="T0" fmla="*/ 0 w 14768"/>
              <a:gd name="T1" fmla="*/ 2147483647 h 21256"/>
              <a:gd name="T2" fmla="*/ 2147483647 w 14768"/>
              <a:gd name="T3" fmla="*/ 0 h 21256"/>
              <a:gd name="T4" fmla="*/ 2147483647 w 14768"/>
              <a:gd name="T5" fmla="*/ 2147483647 h 21256"/>
              <a:gd name="T6" fmla="*/ 0 60000 65536"/>
              <a:gd name="T7" fmla="*/ 0 60000 65536"/>
              <a:gd name="T8" fmla="*/ 0 60000 65536"/>
              <a:gd name="T9" fmla="*/ 0 w 14768"/>
              <a:gd name="T10" fmla="*/ 0 h 21256"/>
              <a:gd name="T11" fmla="*/ 14768 w 14768"/>
              <a:gd name="T12" fmla="*/ 21256 h 21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68" h="21256" fill="none" extrusionOk="0">
                <a:moveTo>
                  <a:pt x="0" y="5493"/>
                </a:moveTo>
                <a:cubicBezTo>
                  <a:pt x="3037" y="2647"/>
                  <a:pt x="6833" y="739"/>
                  <a:pt x="10929" y="-1"/>
                </a:cubicBezTo>
              </a:path>
              <a:path w="14768" h="21256" stroke="0" extrusionOk="0">
                <a:moveTo>
                  <a:pt x="0" y="5493"/>
                </a:moveTo>
                <a:cubicBezTo>
                  <a:pt x="3037" y="2647"/>
                  <a:pt x="6833" y="739"/>
                  <a:pt x="10929" y="-1"/>
                </a:cubicBezTo>
                <a:lnTo>
                  <a:pt x="14768" y="21256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60" name="Arc 33"/>
          <p:cNvSpPr>
            <a:spLocks/>
          </p:cNvSpPr>
          <p:nvPr/>
        </p:nvSpPr>
        <p:spPr bwMode="auto">
          <a:xfrm>
            <a:off x="4867275" y="2574925"/>
            <a:ext cx="2120900" cy="941388"/>
          </a:xfrm>
          <a:custGeom>
            <a:avLst/>
            <a:gdLst>
              <a:gd name="T0" fmla="*/ 2147483647 w 14647"/>
              <a:gd name="T1" fmla="*/ 0 h 21263"/>
              <a:gd name="T2" fmla="*/ 2147483647 w 14647"/>
              <a:gd name="T3" fmla="*/ 2147483647 h 21263"/>
              <a:gd name="T4" fmla="*/ 0 w 14647"/>
              <a:gd name="T5" fmla="*/ 2147483647 h 21263"/>
              <a:gd name="T6" fmla="*/ 0 60000 65536"/>
              <a:gd name="T7" fmla="*/ 0 60000 65536"/>
              <a:gd name="T8" fmla="*/ 0 60000 65536"/>
              <a:gd name="T9" fmla="*/ 0 w 14647"/>
              <a:gd name="T10" fmla="*/ 0 h 21263"/>
              <a:gd name="T11" fmla="*/ 14647 w 14647"/>
              <a:gd name="T12" fmla="*/ 21263 h 212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47" h="21263" fill="none" extrusionOk="0">
                <a:moveTo>
                  <a:pt x="3802" y="0"/>
                </a:moveTo>
                <a:cubicBezTo>
                  <a:pt x="7857" y="725"/>
                  <a:pt x="11619" y="2594"/>
                  <a:pt x="14647" y="5387"/>
                </a:cubicBezTo>
              </a:path>
              <a:path w="14647" h="21263" stroke="0" extrusionOk="0">
                <a:moveTo>
                  <a:pt x="3802" y="0"/>
                </a:moveTo>
                <a:cubicBezTo>
                  <a:pt x="7857" y="725"/>
                  <a:pt x="11619" y="2594"/>
                  <a:pt x="14647" y="5387"/>
                </a:cubicBezTo>
                <a:lnTo>
                  <a:pt x="0" y="21263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 type="triangle" w="med" len="med"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61" name="Arc 34"/>
          <p:cNvSpPr>
            <a:spLocks/>
          </p:cNvSpPr>
          <p:nvPr/>
        </p:nvSpPr>
        <p:spPr bwMode="auto">
          <a:xfrm>
            <a:off x="4867276" y="3086102"/>
            <a:ext cx="3128963" cy="790575"/>
          </a:xfrm>
          <a:custGeom>
            <a:avLst/>
            <a:gdLst>
              <a:gd name="T0" fmla="*/ 2147483647 w 21600"/>
              <a:gd name="T1" fmla="*/ 0 h 17979"/>
              <a:gd name="T2" fmla="*/ 2147483647 w 21600"/>
              <a:gd name="T3" fmla="*/ 2147483647 h 17979"/>
              <a:gd name="T4" fmla="*/ 0 w 21600"/>
              <a:gd name="T5" fmla="*/ 2147483647 h 17979"/>
              <a:gd name="T6" fmla="*/ 0 60000 65536"/>
              <a:gd name="T7" fmla="*/ 0 60000 65536"/>
              <a:gd name="T8" fmla="*/ 0 60000 65536"/>
              <a:gd name="T9" fmla="*/ 0 w 21600"/>
              <a:gd name="T10" fmla="*/ 0 h 17979"/>
              <a:gd name="T11" fmla="*/ 21600 w 21600"/>
              <a:gd name="T12" fmla="*/ 17979 h 179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979" fill="none" extrusionOk="0">
                <a:moveTo>
                  <a:pt x="19360" y="0"/>
                </a:moveTo>
                <a:cubicBezTo>
                  <a:pt x="20833" y="2977"/>
                  <a:pt x="21600" y="6254"/>
                  <a:pt x="21600" y="9577"/>
                </a:cubicBezTo>
                <a:cubicBezTo>
                  <a:pt x="21600" y="12463"/>
                  <a:pt x="21021" y="15320"/>
                  <a:pt x="19898" y="17978"/>
                </a:cubicBezTo>
              </a:path>
              <a:path w="21600" h="17979" stroke="0" extrusionOk="0">
                <a:moveTo>
                  <a:pt x="19360" y="0"/>
                </a:moveTo>
                <a:cubicBezTo>
                  <a:pt x="20833" y="2977"/>
                  <a:pt x="21600" y="6254"/>
                  <a:pt x="21600" y="9577"/>
                </a:cubicBezTo>
                <a:cubicBezTo>
                  <a:pt x="21600" y="12463"/>
                  <a:pt x="21021" y="15320"/>
                  <a:pt x="19898" y="17978"/>
                </a:cubicBezTo>
                <a:lnTo>
                  <a:pt x="0" y="9577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62" name="Freeform 35"/>
          <p:cNvSpPr>
            <a:spLocks/>
          </p:cNvSpPr>
          <p:nvPr/>
        </p:nvSpPr>
        <p:spPr bwMode="auto">
          <a:xfrm>
            <a:off x="4318000" y="4265614"/>
            <a:ext cx="1117600" cy="174625"/>
          </a:xfrm>
          <a:custGeom>
            <a:avLst/>
            <a:gdLst>
              <a:gd name="T0" fmla="*/ 0 w 639"/>
              <a:gd name="T1" fmla="*/ 0 h 99"/>
              <a:gd name="T2" fmla="*/ 2147483647 w 639"/>
              <a:gd name="T3" fmla="*/ 2147483647 h 99"/>
              <a:gd name="T4" fmla="*/ 2147483647 w 639"/>
              <a:gd name="T5" fmla="*/ 2147483647 h 99"/>
              <a:gd name="T6" fmla="*/ 2147483647 w 639"/>
              <a:gd name="T7" fmla="*/ 2147483647 h 99"/>
              <a:gd name="T8" fmla="*/ 2147483647 w 639"/>
              <a:gd name="T9" fmla="*/ 2147483647 h 99"/>
              <a:gd name="T10" fmla="*/ 2147483647 w 639"/>
              <a:gd name="T11" fmla="*/ 2147483647 h 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9"/>
              <a:gd name="T19" fmla="*/ 0 h 99"/>
              <a:gd name="T20" fmla="*/ 639 w 639"/>
              <a:gd name="T21" fmla="*/ 99 h 9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9" h="99">
                <a:moveTo>
                  <a:pt x="0" y="0"/>
                </a:moveTo>
                <a:lnTo>
                  <a:pt x="172" y="18"/>
                </a:lnTo>
                <a:lnTo>
                  <a:pt x="220" y="57"/>
                </a:lnTo>
                <a:lnTo>
                  <a:pt x="406" y="57"/>
                </a:lnTo>
                <a:lnTo>
                  <a:pt x="445" y="95"/>
                </a:lnTo>
                <a:lnTo>
                  <a:pt x="639" y="99"/>
                </a:lnTo>
              </a:path>
            </a:pathLst>
          </a:custGeom>
          <a:noFill/>
          <a:ln w="28575" cmpd="sng">
            <a:solidFill>
              <a:srgbClr val="FFCC00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63" name="Freeform 36"/>
          <p:cNvSpPr>
            <a:spLocks/>
          </p:cNvSpPr>
          <p:nvPr/>
        </p:nvSpPr>
        <p:spPr bwMode="auto">
          <a:xfrm>
            <a:off x="4308476" y="4271963"/>
            <a:ext cx="1103313" cy="169862"/>
          </a:xfrm>
          <a:custGeom>
            <a:avLst/>
            <a:gdLst>
              <a:gd name="T0" fmla="*/ 0 w 630"/>
              <a:gd name="T1" fmla="*/ 2147483647 h 97"/>
              <a:gd name="T2" fmla="*/ 2147483647 w 630"/>
              <a:gd name="T3" fmla="*/ 2147483647 h 97"/>
              <a:gd name="T4" fmla="*/ 2147483647 w 630"/>
              <a:gd name="T5" fmla="*/ 2147483647 h 97"/>
              <a:gd name="T6" fmla="*/ 2147483647 w 630"/>
              <a:gd name="T7" fmla="*/ 2147483647 h 97"/>
              <a:gd name="T8" fmla="*/ 2147483647 w 630"/>
              <a:gd name="T9" fmla="*/ 2147483647 h 97"/>
              <a:gd name="T10" fmla="*/ 2147483647 w 630"/>
              <a:gd name="T11" fmla="*/ 0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0"/>
              <a:gd name="T19" fmla="*/ 0 h 97"/>
              <a:gd name="T20" fmla="*/ 630 w 630"/>
              <a:gd name="T21" fmla="*/ 97 h 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0" h="97">
                <a:moveTo>
                  <a:pt x="0" y="97"/>
                </a:moveTo>
                <a:lnTo>
                  <a:pt x="177" y="96"/>
                </a:lnTo>
                <a:lnTo>
                  <a:pt x="225" y="51"/>
                </a:lnTo>
                <a:lnTo>
                  <a:pt x="408" y="51"/>
                </a:lnTo>
                <a:lnTo>
                  <a:pt x="449" y="15"/>
                </a:lnTo>
                <a:lnTo>
                  <a:pt x="630" y="0"/>
                </a:lnTo>
              </a:path>
            </a:pathLst>
          </a:custGeom>
          <a:noFill/>
          <a:ln w="28575" cmpd="sng">
            <a:solidFill>
              <a:srgbClr val="0066FF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64" name="Rectangle 37"/>
          <p:cNvSpPr>
            <a:spLocks noChangeArrowheads="1"/>
          </p:cNvSpPr>
          <p:nvPr/>
        </p:nvSpPr>
        <p:spPr bwMode="auto">
          <a:xfrm>
            <a:off x="4784725" y="4316413"/>
            <a:ext cx="166688" cy="101600"/>
          </a:xfrm>
          <a:prstGeom prst="rect">
            <a:avLst/>
          </a:prstGeom>
          <a:solidFill>
            <a:srgbClr val="FFFF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 lIns="100750" tIns="50377" rIns="100750" bIns="50377"/>
          <a:lstStyle/>
          <a:p>
            <a:endParaRPr lang="en-US"/>
          </a:p>
        </p:txBody>
      </p:sp>
      <p:sp>
        <p:nvSpPr>
          <p:cNvPr id="22565" name="Arc 38"/>
          <p:cNvSpPr>
            <a:spLocks/>
          </p:cNvSpPr>
          <p:nvPr/>
        </p:nvSpPr>
        <p:spPr bwMode="auto">
          <a:xfrm>
            <a:off x="3746501" y="4414838"/>
            <a:ext cx="1122363" cy="542925"/>
          </a:xfrm>
          <a:custGeom>
            <a:avLst/>
            <a:gdLst>
              <a:gd name="T0" fmla="*/ 2147483647 w 21600"/>
              <a:gd name="T1" fmla="*/ 0 h 21188"/>
              <a:gd name="T2" fmla="*/ 2147483647 w 21600"/>
              <a:gd name="T3" fmla="*/ 2147483647 h 21188"/>
              <a:gd name="T4" fmla="*/ 0 w 21600"/>
              <a:gd name="T5" fmla="*/ 2147483647 h 21188"/>
              <a:gd name="T6" fmla="*/ 0 60000 65536"/>
              <a:gd name="T7" fmla="*/ 0 60000 65536"/>
              <a:gd name="T8" fmla="*/ 0 60000 65536"/>
              <a:gd name="T9" fmla="*/ 0 w 21600"/>
              <a:gd name="T10" fmla="*/ 0 h 21188"/>
              <a:gd name="T11" fmla="*/ 21600 w 21600"/>
              <a:gd name="T12" fmla="*/ 21188 h 21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188" fill="none" extrusionOk="0">
                <a:moveTo>
                  <a:pt x="4198" y="-1"/>
                </a:moveTo>
                <a:cubicBezTo>
                  <a:pt x="14312" y="2003"/>
                  <a:pt x="21600" y="10877"/>
                  <a:pt x="21600" y="21188"/>
                </a:cubicBezTo>
              </a:path>
              <a:path w="21600" h="21188" stroke="0" extrusionOk="0">
                <a:moveTo>
                  <a:pt x="4198" y="-1"/>
                </a:moveTo>
                <a:cubicBezTo>
                  <a:pt x="14312" y="2003"/>
                  <a:pt x="21600" y="10877"/>
                  <a:pt x="21600" y="21188"/>
                </a:cubicBezTo>
                <a:lnTo>
                  <a:pt x="0" y="21188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66" name="Arc 39"/>
          <p:cNvSpPr>
            <a:spLocks/>
          </p:cNvSpPr>
          <p:nvPr/>
        </p:nvSpPr>
        <p:spPr bwMode="auto">
          <a:xfrm flipH="1">
            <a:off x="4873626" y="4414838"/>
            <a:ext cx="1122363" cy="542925"/>
          </a:xfrm>
          <a:custGeom>
            <a:avLst/>
            <a:gdLst>
              <a:gd name="T0" fmla="*/ 2147483647 w 21600"/>
              <a:gd name="T1" fmla="*/ 0 h 21188"/>
              <a:gd name="T2" fmla="*/ 2147483647 w 21600"/>
              <a:gd name="T3" fmla="*/ 2147483647 h 21188"/>
              <a:gd name="T4" fmla="*/ 0 w 21600"/>
              <a:gd name="T5" fmla="*/ 2147483647 h 21188"/>
              <a:gd name="T6" fmla="*/ 0 60000 65536"/>
              <a:gd name="T7" fmla="*/ 0 60000 65536"/>
              <a:gd name="T8" fmla="*/ 0 60000 65536"/>
              <a:gd name="T9" fmla="*/ 0 w 21600"/>
              <a:gd name="T10" fmla="*/ 0 h 21188"/>
              <a:gd name="T11" fmla="*/ 21600 w 21600"/>
              <a:gd name="T12" fmla="*/ 21188 h 21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188" fill="none" extrusionOk="0">
                <a:moveTo>
                  <a:pt x="4198" y="-1"/>
                </a:moveTo>
                <a:cubicBezTo>
                  <a:pt x="14312" y="2003"/>
                  <a:pt x="21600" y="10877"/>
                  <a:pt x="21600" y="21188"/>
                </a:cubicBezTo>
              </a:path>
              <a:path w="21600" h="21188" stroke="0" extrusionOk="0">
                <a:moveTo>
                  <a:pt x="4198" y="-1"/>
                </a:moveTo>
                <a:cubicBezTo>
                  <a:pt x="14312" y="2003"/>
                  <a:pt x="21600" y="10877"/>
                  <a:pt x="21600" y="21188"/>
                </a:cubicBezTo>
                <a:lnTo>
                  <a:pt x="0" y="21188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67" name="Freeform 40"/>
          <p:cNvSpPr>
            <a:spLocks/>
          </p:cNvSpPr>
          <p:nvPr/>
        </p:nvSpPr>
        <p:spPr bwMode="auto">
          <a:xfrm>
            <a:off x="4311650" y="2568576"/>
            <a:ext cx="1114425" cy="139700"/>
          </a:xfrm>
          <a:custGeom>
            <a:avLst/>
            <a:gdLst>
              <a:gd name="T0" fmla="*/ 0 w 636"/>
              <a:gd name="T1" fmla="*/ 0 h 80"/>
              <a:gd name="T2" fmla="*/ 2147483647 w 636"/>
              <a:gd name="T3" fmla="*/ 2147483647 h 80"/>
              <a:gd name="T4" fmla="*/ 2147483647 w 636"/>
              <a:gd name="T5" fmla="*/ 2147483647 h 80"/>
              <a:gd name="T6" fmla="*/ 2147483647 w 636"/>
              <a:gd name="T7" fmla="*/ 2147483647 h 80"/>
              <a:gd name="T8" fmla="*/ 2147483647 w 636"/>
              <a:gd name="T9" fmla="*/ 2147483647 h 80"/>
              <a:gd name="T10" fmla="*/ 2147483647 w 636"/>
              <a:gd name="T11" fmla="*/ 2147483647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6"/>
              <a:gd name="T19" fmla="*/ 0 h 80"/>
              <a:gd name="T20" fmla="*/ 636 w 636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6" h="80">
                <a:moveTo>
                  <a:pt x="0" y="0"/>
                </a:moveTo>
                <a:lnTo>
                  <a:pt x="172" y="2"/>
                </a:lnTo>
                <a:lnTo>
                  <a:pt x="222" y="32"/>
                </a:lnTo>
                <a:lnTo>
                  <a:pt x="400" y="30"/>
                </a:lnTo>
                <a:lnTo>
                  <a:pt x="446" y="68"/>
                </a:lnTo>
                <a:lnTo>
                  <a:pt x="636" y="80"/>
                </a:lnTo>
              </a:path>
            </a:pathLst>
          </a:custGeom>
          <a:noFill/>
          <a:ln w="28575" cmpd="sng">
            <a:solidFill>
              <a:srgbClr val="0066FF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68" name="Freeform 41"/>
          <p:cNvSpPr>
            <a:spLocks/>
          </p:cNvSpPr>
          <p:nvPr/>
        </p:nvSpPr>
        <p:spPr bwMode="auto">
          <a:xfrm>
            <a:off x="4308475" y="2565400"/>
            <a:ext cx="1117600" cy="139700"/>
          </a:xfrm>
          <a:custGeom>
            <a:avLst/>
            <a:gdLst>
              <a:gd name="T0" fmla="*/ 0 w 638"/>
              <a:gd name="T1" fmla="*/ 2147483647 h 80"/>
              <a:gd name="T2" fmla="*/ 2147483647 w 638"/>
              <a:gd name="T3" fmla="*/ 2147483647 h 80"/>
              <a:gd name="T4" fmla="*/ 2147483647 w 638"/>
              <a:gd name="T5" fmla="*/ 2147483647 h 80"/>
              <a:gd name="T6" fmla="*/ 2147483647 w 638"/>
              <a:gd name="T7" fmla="*/ 2147483647 h 80"/>
              <a:gd name="T8" fmla="*/ 2147483647 w 638"/>
              <a:gd name="T9" fmla="*/ 0 h 80"/>
              <a:gd name="T10" fmla="*/ 2147483647 w 638"/>
              <a:gd name="T11" fmla="*/ 2147483647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8"/>
              <a:gd name="T19" fmla="*/ 0 h 80"/>
              <a:gd name="T20" fmla="*/ 638 w 638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8" h="80">
                <a:moveTo>
                  <a:pt x="0" y="80"/>
                </a:moveTo>
                <a:lnTo>
                  <a:pt x="178" y="74"/>
                </a:lnTo>
                <a:lnTo>
                  <a:pt x="222" y="32"/>
                </a:lnTo>
                <a:lnTo>
                  <a:pt x="398" y="32"/>
                </a:lnTo>
                <a:lnTo>
                  <a:pt x="452" y="0"/>
                </a:lnTo>
                <a:lnTo>
                  <a:pt x="638" y="4"/>
                </a:lnTo>
              </a:path>
            </a:pathLst>
          </a:custGeom>
          <a:noFill/>
          <a:ln w="28575" cmpd="sng">
            <a:solidFill>
              <a:srgbClr val="FFCC00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69" name="Freeform 42"/>
          <p:cNvSpPr>
            <a:spLocks/>
          </p:cNvSpPr>
          <p:nvPr/>
        </p:nvSpPr>
        <p:spPr bwMode="auto">
          <a:xfrm>
            <a:off x="1995489" y="3881439"/>
            <a:ext cx="822325" cy="168275"/>
          </a:xfrm>
          <a:custGeom>
            <a:avLst/>
            <a:gdLst>
              <a:gd name="T0" fmla="*/ 0 w 470"/>
              <a:gd name="T1" fmla="*/ 0 h 96"/>
              <a:gd name="T2" fmla="*/ 2147483647 w 470"/>
              <a:gd name="T3" fmla="*/ 2147483647 h 96"/>
              <a:gd name="T4" fmla="*/ 2147483647 w 470"/>
              <a:gd name="T5" fmla="*/ 2147483647 h 96"/>
              <a:gd name="T6" fmla="*/ 2147483647 w 470"/>
              <a:gd name="T7" fmla="*/ 2147483647 h 96"/>
              <a:gd name="T8" fmla="*/ 2147483647 w 470"/>
              <a:gd name="T9" fmla="*/ 2147483647 h 96"/>
              <a:gd name="T10" fmla="*/ 2147483647 w 470"/>
              <a:gd name="T11" fmla="*/ 2147483647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0"/>
              <a:gd name="T19" fmla="*/ 0 h 96"/>
              <a:gd name="T20" fmla="*/ 470 w 470"/>
              <a:gd name="T21" fmla="*/ 96 h 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0" h="96">
                <a:moveTo>
                  <a:pt x="0" y="0"/>
                </a:moveTo>
                <a:lnTo>
                  <a:pt x="106" y="54"/>
                </a:lnTo>
                <a:lnTo>
                  <a:pt x="152" y="44"/>
                </a:lnTo>
                <a:lnTo>
                  <a:pt x="270" y="90"/>
                </a:lnTo>
                <a:lnTo>
                  <a:pt x="344" y="68"/>
                </a:lnTo>
                <a:lnTo>
                  <a:pt x="470" y="96"/>
                </a:lnTo>
              </a:path>
            </a:pathLst>
          </a:custGeom>
          <a:noFill/>
          <a:ln w="28575" cmpd="sng">
            <a:solidFill>
              <a:srgbClr val="FFCC00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70" name="Freeform 43"/>
          <p:cNvSpPr>
            <a:spLocks/>
          </p:cNvSpPr>
          <p:nvPr/>
        </p:nvSpPr>
        <p:spPr bwMode="auto">
          <a:xfrm>
            <a:off x="2132013" y="3762375"/>
            <a:ext cx="577850" cy="433388"/>
          </a:xfrm>
          <a:custGeom>
            <a:avLst/>
            <a:gdLst>
              <a:gd name="T0" fmla="*/ 0 w 330"/>
              <a:gd name="T1" fmla="*/ 0 h 248"/>
              <a:gd name="T2" fmla="*/ 2147483647 w 330"/>
              <a:gd name="T3" fmla="*/ 2147483647 h 248"/>
              <a:gd name="T4" fmla="*/ 2147483647 w 330"/>
              <a:gd name="T5" fmla="*/ 2147483647 h 248"/>
              <a:gd name="T6" fmla="*/ 2147483647 w 330"/>
              <a:gd name="T7" fmla="*/ 2147483647 h 248"/>
              <a:gd name="T8" fmla="*/ 2147483647 w 330"/>
              <a:gd name="T9" fmla="*/ 2147483647 h 248"/>
              <a:gd name="T10" fmla="*/ 2147483647 w 330"/>
              <a:gd name="T11" fmla="*/ 2147483647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0"/>
              <a:gd name="T19" fmla="*/ 0 h 248"/>
              <a:gd name="T20" fmla="*/ 330 w 330"/>
              <a:gd name="T21" fmla="*/ 248 h 2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0" h="248">
                <a:moveTo>
                  <a:pt x="0" y="0"/>
                </a:moveTo>
                <a:lnTo>
                  <a:pt x="68" y="46"/>
                </a:lnTo>
                <a:lnTo>
                  <a:pt x="78" y="110"/>
                </a:lnTo>
                <a:lnTo>
                  <a:pt x="192" y="156"/>
                </a:lnTo>
                <a:lnTo>
                  <a:pt x="196" y="202"/>
                </a:lnTo>
                <a:lnTo>
                  <a:pt x="330" y="248"/>
                </a:lnTo>
              </a:path>
            </a:pathLst>
          </a:custGeom>
          <a:noFill/>
          <a:ln w="28575" cmpd="sng">
            <a:solidFill>
              <a:srgbClr val="3333FF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71" name="Rectangle 44"/>
          <p:cNvSpPr>
            <a:spLocks noChangeArrowheads="1"/>
          </p:cNvSpPr>
          <p:nvPr/>
        </p:nvSpPr>
        <p:spPr bwMode="auto">
          <a:xfrm rot="1511052">
            <a:off x="2289175" y="3933826"/>
            <a:ext cx="166688" cy="101600"/>
          </a:xfrm>
          <a:prstGeom prst="rect">
            <a:avLst/>
          </a:prstGeom>
          <a:solidFill>
            <a:srgbClr val="FFFF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 lIns="100750" tIns="50377" rIns="100750" bIns="50377"/>
          <a:lstStyle/>
          <a:p>
            <a:endParaRPr lang="en-US"/>
          </a:p>
        </p:txBody>
      </p:sp>
      <p:sp>
        <p:nvSpPr>
          <p:cNvPr id="22572" name="Freeform 45"/>
          <p:cNvSpPr>
            <a:spLocks/>
          </p:cNvSpPr>
          <p:nvPr/>
        </p:nvSpPr>
        <p:spPr bwMode="auto">
          <a:xfrm>
            <a:off x="2047876" y="2919414"/>
            <a:ext cx="798513" cy="192087"/>
          </a:xfrm>
          <a:custGeom>
            <a:avLst/>
            <a:gdLst>
              <a:gd name="T0" fmla="*/ 0 w 456"/>
              <a:gd name="T1" fmla="*/ 2147483647 h 110"/>
              <a:gd name="T2" fmla="*/ 2147483647 w 456"/>
              <a:gd name="T3" fmla="*/ 2147483647 h 110"/>
              <a:gd name="T4" fmla="*/ 2147483647 w 456"/>
              <a:gd name="T5" fmla="*/ 2147483647 h 110"/>
              <a:gd name="T6" fmla="*/ 2147483647 w 456"/>
              <a:gd name="T7" fmla="*/ 2147483647 h 110"/>
              <a:gd name="T8" fmla="*/ 2147483647 w 456"/>
              <a:gd name="T9" fmla="*/ 2147483647 h 110"/>
              <a:gd name="T10" fmla="*/ 2147483647 w 456"/>
              <a:gd name="T11" fmla="*/ 0 h 1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6"/>
              <a:gd name="T19" fmla="*/ 0 h 110"/>
              <a:gd name="T20" fmla="*/ 456 w 456"/>
              <a:gd name="T21" fmla="*/ 110 h 1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6" h="110">
                <a:moveTo>
                  <a:pt x="0" y="110"/>
                </a:moveTo>
                <a:lnTo>
                  <a:pt x="80" y="70"/>
                </a:lnTo>
                <a:lnTo>
                  <a:pt x="136" y="68"/>
                </a:lnTo>
                <a:lnTo>
                  <a:pt x="296" y="2"/>
                </a:lnTo>
                <a:lnTo>
                  <a:pt x="348" y="22"/>
                </a:lnTo>
                <a:lnTo>
                  <a:pt x="456" y="0"/>
                </a:lnTo>
              </a:path>
            </a:pathLst>
          </a:custGeom>
          <a:noFill/>
          <a:ln w="28575" cmpd="sng">
            <a:solidFill>
              <a:srgbClr val="FFCC00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73" name="Freeform 46"/>
          <p:cNvSpPr>
            <a:spLocks/>
          </p:cNvSpPr>
          <p:nvPr/>
        </p:nvSpPr>
        <p:spPr bwMode="auto">
          <a:xfrm>
            <a:off x="2181226" y="2809876"/>
            <a:ext cx="563563" cy="357187"/>
          </a:xfrm>
          <a:custGeom>
            <a:avLst/>
            <a:gdLst>
              <a:gd name="T0" fmla="*/ 0 w 322"/>
              <a:gd name="T1" fmla="*/ 2147483647 h 204"/>
              <a:gd name="T2" fmla="*/ 2147483647 w 322"/>
              <a:gd name="T3" fmla="*/ 2147483647 h 204"/>
              <a:gd name="T4" fmla="*/ 2147483647 w 322"/>
              <a:gd name="T5" fmla="*/ 2147483647 h 204"/>
              <a:gd name="T6" fmla="*/ 2147483647 w 322"/>
              <a:gd name="T7" fmla="*/ 2147483647 h 204"/>
              <a:gd name="T8" fmla="*/ 2147483647 w 322"/>
              <a:gd name="T9" fmla="*/ 2147483647 h 204"/>
              <a:gd name="T10" fmla="*/ 2147483647 w 322"/>
              <a:gd name="T11" fmla="*/ 0 h 2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2"/>
              <a:gd name="T19" fmla="*/ 0 h 204"/>
              <a:gd name="T20" fmla="*/ 322 w 322"/>
              <a:gd name="T21" fmla="*/ 204 h 2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2" h="204">
                <a:moveTo>
                  <a:pt x="0" y="204"/>
                </a:moveTo>
                <a:lnTo>
                  <a:pt x="58" y="164"/>
                </a:lnTo>
                <a:lnTo>
                  <a:pt x="58" y="130"/>
                </a:lnTo>
                <a:lnTo>
                  <a:pt x="218" y="66"/>
                </a:lnTo>
                <a:lnTo>
                  <a:pt x="222" y="30"/>
                </a:lnTo>
                <a:lnTo>
                  <a:pt x="322" y="0"/>
                </a:lnTo>
              </a:path>
            </a:pathLst>
          </a:custGeom>
          <a:noFill/>
          <a:ln w="28575" cmpd="sng">
            <a:solidFill>
              <a:srgbClr val="3333FF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74" name="Rectangle 47"/>
          <p:cNvSpPr>
            <a:spLocks noChangeArrowheads="1"/>
          </p:cNvSpPr>
          <p:nvPr/>
        </p:nvSpPr>
        <p:spPr bwMode="auto">
          <a:xfrm rot="-1277282">
            <a:off x="2355850" y="2922588"/>
            <a:ext cx="166688" cy="101600"/>
          </a:xfrm>
          <a:prstGeom prst="rect">
            <a:avLst/>
          </a:prstGeom>
          <a:solidFill>
            <a:srgbClr val="FFFF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 lIns="100750" tIns="50377" rIns="100750" bIns="50377"/>
          <a:lstStyle/>
          <a:p>
            <a:endParaRPr lang="en-US"/>
          </a:p>
        </p:txBody>
      </p:sp>
      <p:sp>
        <p:nvSpPr>
          <p:cNvPr id="22575" name="Rectangle 48"/>
          <p:cNvSpPr>
            <a:spLocks noChangeArrowheads="1"/>
          </p:cNvSpPr>
          <p:nvPr/>
        </p:nvSpPr>
        <p:spPr bwMode="auto">
          <a:xfrm>
            <a:off x="4773613" y="2568574"/>
            <a:ext cx="166688" cy="101600"/>
          </a:xfrm>
          <a:prstGeom prst="rect">
            <a:avLst/>
          </a:prstGeom>
          <a:solidFill>
            <a:srgbClr val="FFFF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 lIns="100750" tIns="50377" rIns="100750" bIns="50377"/>
          <a:lstStyle/>
          <a:p>
            <a:endParaRPr lang="en-US"/>
          </a:p>
        </p:txBody>
      </p:sp>
      <p:sp>
        <p:nvSpPr>
          <p:cNvPr id="22576" name="Freeform 49"/>
          <p:cNvSpPr>
            <a:spLocks/>
          </p:cNvSpPr>
          <p:nvPr/>
        </p:nvSpPr>
        <p:spPr bwMode="auto">
          <a:xfrm>
            <a:off x="6989763" y="2811464"/>
            <a:ext cx="552450" cy="346075"/>
          </a:xfrm>
          <a:custGeom>
            <a:avLst/>
            <a:gdLst>
              <a:gd name="T0" fmla="*/ 0 w 316"/>
              <a:gd name="T1" fmla="*/ 0 h 197"/>
              <a:gd name="T2" fmla="*/ 2147483647 w 316"/>
              <a:gd name="T3" fmla="*/ 2147483647 h 197"/>
              <a:gd name="T4" fmla="*/ 2147483647 w 316"/>
              <a:gd name="T5" fmla="*/ 2147483647 h 197"/>
              <a:gd name="T6" fmla="*/ 2147483647 w 316"/>
              <a:gd name="T7" fmla="*/ 2147483647 h 197"/>
              <a:gd name="T8" fmla="*/ 2147483647 w 316"/>
              <a:gd name="T9" fmla="*/ 2147483647 h 197"/>
              <a:gd name="T10" fmla="*/ 2147483647 w 316"/>
              <a:gd name="T11" fmla="*/ 2147483647 h 1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6"/>
              <a:gd name="T19" fmla="*/ 0 h 197"/>
              <a:gd name="T20" fmla="*/ 316 w 316"/>
              <a:gd name="T21" fmla="*/ 197 h 1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6" h="197">
                <a:moveTo>
                  <a:pt x="0" y="0"/>
                </a:moveTo>
                <a:lnTo>
                  <a:pt x="75" y="24"/>
                </a:lnTo>
                <a:lnTo>
                  <a:pt x="87" y="57"/>
                </a:lnTo>
                <a:lnTo>
                  <a:pt x="264" y="125"/>
                </a:lnTo>
                <a:lnTo>
                  <a:pt x="262" y="164"/>
                </a:lnTo>
                <a:lnTo>
                  <a:pt x="316" y="197"/>
                </a:lnTo>
              </a:path>
            </a:pathLst>
          </a:custGeom>
          <a:noFill/>
          <a:ln w="28575" cmpd="sng">
            <a:solidFill>
              <a:srgbClr val="FFCC00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77" name="Freeform 50"/>
          <p:cNvSpPr>
            <a:spLocks/>
          </p:cNvSpPr>
          <p:nvPr/>
        </p:nvSpPr>
        <p:spPr bwMode="auto">
          <a:xfrm>
            <a:off x="6969125" y="3876676"/>
            <a:ext cx="784225" cy="174625"/>
          </a:xfrm>
          <a:custGeom>
            <a:avLst/>
            <a:gdLst>
              <a:gd name="T0" fmla="*/ 0 w 448"/>
              <a:gd name="T1" fmla="*/ 2147483647 h 99"/>
              <a:gd name="T2" fmla="*/ 2147483647 w 448"/>
              <a:gd name="T3" fmla="*/ 2147483647 h 99"/>
              <a:gd name="T4" fmla="*/ 2147483647 w 448"/>
              <a:gd name="T5" fmla="*/ 2147483647 h 99"/>
              <a:gd name="T6" fmla="*/ 2147483647 w 448"/>
              <a:gd name="T7" fmla="*/ 2147483647 h 99"/>
              <a:gd name="T8" fmla="*/ 2147483647 w 448"/>
              <a:gd name="T9" fmla="*/ 2147483647 h 99"/>
              <a:gd name="T10" fmla="*/ 2147483647 w 448"/>
              <a:gd name="T11" fmla="*/ 0 h 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8"/>
              <a:gd name="T19" fmla="*/ 0 h 99"/>
              <a:gd name="T20" fmla="*/ 448 w 448"/>
              <a:gd name="T21" fmla="*/ 99 h 9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8" h="99">
                <a:moveTo>
                  <a:pt x="0" y="91"/>
                </a:moveTo>
                <a:lnTo>
                  <a:pt x="93" y="72"/>
                </a:lnTo>
                <a:lnTo>
                  <a:pt x="141" y="99"/>
                </a:lnTo>
                <a:lnTo>
                  <a:pt x="304" y="33"/>
                </a:lnTo>
                <a:lnTo>
                  <a:pt x="354" y="51"/>
                </a:lnTo>
                <a:lnTo>
                  <a:pt x="448" y="0"/>
                </a:lnTo>
              </a:path>
            </a:pathLst>
          </a:custGeom>
          <a:noFill/>
          <a:ln w="28575" cmpd="sng">
            <a:solidFill>
              <a:srgbClr val="3333FF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78" name="Rectangle 51"/>
          <p:cNvSpPr>
            <a:spLocks noChangeArrowheads="1"/>
          </p:cNvSpPr>
          <p:nvPr/>
        </p:nvSpPr>
        <p:spPr bwMode="auto">
          <a:xfrm rot="-1277282">
            <a:off x="7275513" y="3935413"/>
            <a:ext cx="166688" cy="101600"/>
          </a:xfrm>
          <a:prstGeom prst="rect">
            <a:avLst/>
          </a:prstGeom>
          <a:solidFill>
            <a:srgbClr val="FFFF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 lIns="100750" tIns="50377" rIns="100750" bIns="50377"/>
          <a:lstStyle/>
          <a:p>
            <a:endParaRPr lang="en-US"/>
          </a:p>
        </p:txBody>
      </p:sp>
      <p:sp>
        <p:nvSpPr>
          <p:cNvPr id="22579" name="Freeform 52"/>
          <p:cNvSpPr>
            <a:spLocks/>
          </p:cNvSpPr>
          <p:nvPr/>
        </p:nvSpPr>
        <p:spPr bwMode="auto">
          <a:xfrm>
            <a:off x="6889751" y="2914651"/>
            <a:ext cx="785813" cy="177800"/>
          </a:xfrm>
          <a:custGeom>
            <a:avLst/>
            <a:gdLst>
              <a:gd name="T0" fmla="*/ 0 w 450"/>
              <a:gd name="T1" fmla="*/ 0 h 96"/>
              <a:gd name="T2" fmla="*/ 2147483647 w 450"/>
              <a:gd name="T3" fmla="*/ 2147483647 h 96"/>
              <a:gd name="T4" fmla="*/ 2147483647 w 450"/>
              <a:gd name="T5" fmla="*/ 0 h 96"/>
              <a:gd name="T6" fmla="*/ 2147483647 w 450"/>
              <a:gd name="T7" fmla="*/ 2147483647 h 96"/>
              <a:gd name="T8" fmla="*/ 2147483647 w 450"/>
              <a:gd name="T9" fmla="*/ 2147483647 h 96"/>
              <a:gd name="T10" fmla="*/ 2147483647 w 450"/>
              <a:gd name="T11" fmla="*/ 2147483647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0"/>
              <a:gd name="T19" fmla="*/ 0 h 96"/>
              <a:gd name="T20" fmla="*/ 450 w 450"/>
              <a:gd name="T21" fmla="*/ 96 h 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0" h="96">
                <a:moveTo>
                  <a:pt x="0" y="0"/>
                </a:moveTo>
                <a:lnTo>
                  <a:pt x="84" y="19"/>
                </a:lnTo>
                <a:lnTo>
                  <a:pt x="147" y="0"/>
                </a:lnTo>
                <a:lnTo>
                  <a:pt x="319" y="66"/>
                </a:lnTo>
                <a:lnTo>
                  <a:pt x="379" y="57"/>
                </a:lnTo>
                <a:lnTo>
                  <a:pt x="450" y="96"/>
                </a:lnTo>
              </a:path>
            </a:pathLst>
          </a:custGeom>
          <a:noFill/>
          <a:ln w="28575" cmpd="sng">
            <a:solidFill>
              <a:srgbClr val="3333FF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80" name="Rectangle 53"/>
          <p:cNvSpPr>
            <a:spLocks noChangeArrowheads="1"/>
          </p:cNvSpPr>
          <p:nvPr/>
        </p:nvSpPr>
        <p:spPr bwMode="auto">
          <a:xfrm rot="1511052">
            <a:off x="7219950" y="2921000"/>
            <a:ext cx="165100" cy="101600"/>
          </a:xfrm>
          <a:prstGeom prst="rect">
            <a:avLst/>
          </a:prstGeom>
          <a:solidFill>
            <a:srgbClr val="FFFF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 lIns="100750" tIns="50377" rIns="100750" bIns="50377"/>
          <a:lstStyle/>
          <a:p>
            <a:endParaRPr lang="en-US"/>
          </a:p>
        </p:txBody>
      </p:sp>
      <p:sp>
        <p:nvSpPr>
          <p:cNvPr id="22581" name="Oval 54"/>
          <p:cNvSpPr>
            <a:spLocks noChangeArrowheads="1"/>
          </p:cNvSpPr>
          <p:nvPr/>
        </p:nvSpPr>
        <p:spPr bwMode="auto">
          <a:xfrm rot="93880">
            <a:off x="5097462" y="4364038"/>
            <a:ext cx="252413" cy="1397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82" name="AutoShape 55"/>
          <p:cNvSpPr>
            <a:spLocks noChangeArrowheads="1"/>
          </p:cNvSpPr>
          <p:nvPr/>
        </p:nvSpPr>
        <p:spPr bwMode="auto">
          <a:xfrm rot="245893">
            <a:off x="5160963" y="4383088"/>
            <a:ext cx="146050" cy="101600"/>
          </a:xfrm>
          <a:prstGeom prst="curvedDownArrow">
            <a:avLst>
              <a:gd name="adj1" fmla="val 28743"/>
              <a:gd name="adj2" fmla="val 57493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83" name="Oval 56"/>
          <p:cNvSpPr>
            <a:spLocks noChangeArrowheads="1"/>
          </p:cNvSpPr>
          <p:nvPr/>
        </p:nvSpPr>
        <p:spPr bwMode="auto">
          <a:xfrm rot="-205518">
            <a:off x="5089526" y="4208463"/>
            <a:ext cx="252413" cy="1397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84" name="AutoShape 57"/>
          <p:cNvSpPr>
            <a:spLocks noChangeArrowheads="1"/>
          </p:cNvSpPr>
          <p:nvPr/>
        </p:nvSpPr>
        <p:spPr bwMode="auto">
          <a:xfrm rot="-53504">
            <a:off x="5153026" y="4221163"/>
            <a:ext cx="144463" cy="101600"/>
          </a:xfrm>
          <a:prstGeom prst="curvedDownArrow">
            <a:avLst>
              <a:gd name="adj1" fmla="val 28431"/>
              <a:gd name="adj2" fmla="val 56869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85" name="Oval 58"/>
          <p:cNvSpPr>
            <a:spLocks noChangeArrowheads="1"/>
          </p:cNvSpPr>
          <p:nvPr/>
        </p:nvSpPr>
        <p:spPr bwMode="auto">
          <a:xfrm rot="-205518">
            <a:off x="4373562" y="4360864"/>
            <a:ext cx="252413" cy="1397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86" name="AutoShape 59"/>
          <p:cNvSpPr>
            <a:spLocks noChangeArrowheads="1"/>
          </p:cNvSpPr>
          <p:nvPr/>
        </p:nvSpPr>
        <p:spPr bwMode="auto">
          <a:xfrm rot="-53504">
            <a:off x="4437062" y="4373563"/>
            <a:ext cx="144463" cy="101600"/>
          </a:xfrm>
          <a:prstGeom prst="curvedDownArrow">
            <a:avLst>
              <a:gd name="adj1" fmla="val 28431"/>
              <a:gd name="adj2" fmla="val 56868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87" name="Oval 60"/>
          <p:cNvSpPr>
            <a:spLocks noChangeArrowheads="1"/>
          </p:cNvSpPr>
          <p:nvPr/>
        </p:nvSpPr>
        <p:spPr bwMode="auto">
          <a:xfrm rot="93880">
            <a:off x="4367214" y="4205288"/>
            <a:ext cx="250825" cy="1397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88" name="AutoShape 61"/>
          <p:cNvSpPr>
            <a:spLocks noChangeArrowheads="1"/>
          </p:cNvSpPr>
          <p:nvPr/>
        </p:nvSpPr>
        <p:spPr bwMode="auto">
          <a:xfrm rot="245893">
            <a:off x="4429125" y="4224338"/>
            <a:ext cx="146050" cy="101600"/>
          </a:xfrm>
          <a:prstGeom prst="curvedDownArrow">
            <a:avLst>
              <a:gd name="adj1" fmla="val 28743"/>
              <a:gd name="adj2" fmla="val 57493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89" name="Oval 62"/>
          <p:cNvSpPr>
            <a:spLocks noChangeArrowheads="1"/>
          </p:cNvSpPr>
          <p:nvPr/>
        </p:nvSpPr>
        <p:spPr bwMode="auto">
          <a:xfrm rot="814006">
            <a:off x="2628901" y="3968750"/>
            <a:ext cx="252413" cy="1397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90" name="AutoShape 63"/>
          <p:cNvSpPr>
            <a:spLocks noChangeArrowheads="1"/>
          </p:cNvSpPr>
          <p:nvPr/>
        </p:nvSpPr>
        <p:spPr bwMode="auto">
          <a:xfrm rot="966021">
            <a:off x="2689225" y="3989388"/>
            <a:ext cx="146050" cy="101600"/>
          </a:xfrm>
          <a:prstGeom prst="curvedDownArrow">
            <a:avLst>
              <a:gd name="adj1" fmla="val 28743"/>
              <a:gd name="adj2" fmla="val 57493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91" name="Oval 64"/>
          <p:cNvSpPr>
            <a:spLocks noChangeArrowheads="1"/>
          </p:cNvSpPr>
          <p:nvPr/>
        </p:nvSpPr>
        <p:spPr bwMode="auto">
          <a:xfrm rot="1050912">
            <a:off x="2501901" y="4098926"/>
            <a:ext cx="252413" cy="1397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92" name="AutoShape 65"/>
          <p:cNvSpPr>
            <a:spLocks noChangeArrowheads="1"/>
          </p:cNvSpPr>
          <p:nvPr/>
        </p:nvSpPr>
        <p:spPr bwMode="auto">
          <a:xfrm rot="1202926">
            <a:off x="2566988" y="4114800"/>
            <a:ext cx="146050" cy="100013"/>
          </a:xfrm>
          <a:prstGeom prst="curvedDownArrow">
            <a:avLst>
              <a:gd name="adj1" fmla="val 29199"/>
              <a:gd name="adj2" fmla="val 58406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93" name="Oval 66"/>
          <p:cNvSpPr>
            <a:spLocks noChangeArrowheads="1"/>
          </p:cNvSpPr>
          <p:nvPr/>
        </p:nvSpPr>
        <p:spPr bwMode="auto">
          <a:xfrm rot="1911330">
            <a:off x="2006601" y="3684589"/>
            <a:ext cx="252413" cy="141287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94" name="AutoShape 67"/>
          <p:cNvSpPr>
            <a:spLocks noChangeArrowheads="1"/>
          </p:cNvSpPr>
          <p:nvPr/>
        </p:nvSpPr>
        <p:spPr bwMode="auto">
          <a:xfrm rot="2063342">
            <a:off x="2071688" y="3705225"/>
            <a:ext cx="146050" cy="101600"/>
          </a:xfrm>
          <a:prstGeom prst="curvedDownArrow">
            <a:avLst>
              <a:gd name="adj1" fmla="val 28743"/>
              <a:gd name="adj2" fmla="val 57493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95" name="Oval 68"/>
          <p:cNvSpPr>
            <a:spLocks noChangeArrowheads="1"/>
          </p:cNvSpPr>
          <p:nvPr/>
        </p:nvSpPr>
        <p:spPr bwMode="auto">
          <a:xfrm rot="1594986">
            <a:off x="1897062" y="3808413"/>
            <a:ext cx="252413" cy="1397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96" name="AutoShape 69"/>
          <p:cNvSpPr>
            <a:spLocks noChangeArrowheads="1"/>
          </p:cNvSpPr>
          <p:nvPr/>
        </p:nvSpPr>
        <p:spPr bwMode="auto">
          <a:xfrm rot="1746998">
            <a:off x="1958976" y="3830638"/>
            <a:ext cx="144463" cy="101600"/>
          </a:xfrm>
          <a:prstGeom prst="curvedDownArrow">
            <a:avLst>
              <a:gd name="adj1" fmla="val 28431"/>
              <a:gd name="adj2" fmla="val 56869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97" name="Oval 70"/>
          <p:cNvSpPr>
            <a:spLocks noChangeArrowheads="1"/>
          </p:cNvSpPr>
          <p:nvPr/>
        </p:nvSpPr>
        <p:spPr bwMode="auto">
          <a:xfrm rot="-2650724">
            <a:off x="1771650" y="3148013"/>
            <a:ext cx="250825" cy="1397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98" name="AutoShape 71"/>
          <p:cNvSpPr>
            <a:spLocks noChangeArrowheads="1"/>
          </p:cNvSpPr>
          <p:nvPr/>
        </p:nvSpPr>
        <p:spPr bwMode="auto">
          <a:xfrm rot="-2498712">
            <a:off x="1830388" y="3159125"/>
            <a:ext cx="146050" cy="101600"/>
          </a:xfrm>
          <a:prstGeom prst="curvedDownArrow">
            <a:avLst>
              <a:gd name="adj1" fmla="val 28743"/>
              <a:gd name="adj2" fmla="val 57493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599" name="Oval 72"/>
          <p:cNvSpPr>
            <a:spLocks noChangeArrowheads="1"/>
          </p:cNvSpPr>
          <p:nvPr/>
        </p:nvSpPr>
        <p:spPr bwMode="auto">
          <a:xfrm rot="-2719334">
            <a:off x="1939132" y="3201194"/>
            <a:ext cx="252412" cy="1397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600" name="AutoShape 73"/>
          <p:cNvSpPr>
            <a:spLocks noChangeArrowheads="1"/>
          </p:cNvSpPr>
          <p:nvPr/>
        </p:nvSpPr>
        <p:spPr bwMode="auto">
          <a:xfrm rot="-2567322">
            <a:off x="1993901" y="3208338"/>
            <a:ext cx="144463" cy="100012"/>
          </a:xfrm>
          <a:prstGeom prst="curvedDownArrow">
            <a:avLst>
              <a:gd name="adj1" fmla="val 28882"/>
              <a:gd name="adj2" fmla="val 57772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601" name="Oval 74"/>
          <p:cNvSpPr>
            <a:spLocks noChangeArrowheads="1"/>
          </p:cNvSpPr>
          <p:nvPr/>
        </p:nvSpPr>
        <p:spPr bwMode="auto">
          <a:xfrm rot="-2875454">
            <a:off x="7750969" y="3680619"/>
            <a:ext cx="252412" cy="1397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602" name="AutoShape 75"/>
          <p:cNvSpPr>
            <a:spLocks noChangeArrowheads="1"/>
          </p:cNvSpPr>
          <p:nvPr/>
        </p:nvSpPr>
        <p:spPr bwMode="auto">
          <a:xfrm rot="-2723441">
            <a:off x="7805738" y="3684588"/>
            <a:ext cx="146050" cy="101600"/>
          </a:xfrm>
          <a:prstGeom prst="curvedDownArrow">
            <a:avLst>
              <a:gd name="adj1" fmla="val 28757"/>
              <a:gd name="adj2" fmla="val 57507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603" name="Oval 76"/>
          <p:cNvSpPr>
            <a:spLocks noChangeArrowheads="1"/>
          </p:cNvSpPr>
          <p:nvPr/>
        </p:nvSpPr>
        <p:spPr bwMode="auto">
          <a:xfrm rot="-2682010">
            <a:off x="7535862" y="3614739"/>
            <a:ext cx="252413" cy="14128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604" name="AutoShape 77"/>
          <p:cNvSpPr>
            <a:spLocks noChangeArrowheads="1"/>
          </p:cNvSpPr>
          <p:nvPr/>
        </p:nvSpPr>
        <p:spPr bwMode="auto">
          <a:xfrm rot="-2529997">
            <a:off x="7596187" y="3625850"/>
            <a:ext cx="144463" cy="101600"/>
          </a:xfrm>
          <a:prstGeom prst="curvedDownArrow">
            <a:avLst>
              <a:gd name="adj1" fmla="val 28431"/>
              <a:gd name="adj2" fmla="val 56868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605" name="Freeform 78"/>
          <p:cNvSpPr>
            <a:spLocks/>
          </p:cNvSpPr>
          <p:nvPr/>
        </p:nvSpPr>
        <p:spPr bwMode="auto">
          <a:xfrm>
            <a:off x="2954337" y="5489576"/>
            <a:ext cx="309563" cy="155575"/>
          </a:xfrm>
          <a:custGeom>
            <a:avLst/>
            <a:gdLst>
              <a:gd name="T0" fmla="*/ 2147483647 w 177"/>
              <a:gd name="T1" fmla="*/ 0 h 89"/>
              <a:gd name="T2" fmla="*/ 2147483647 w 177"/>
              <a:gd name="T3" fmla="*/ 2147483647 h 89"/>
              <a:gd name="T4" fmla="*/ 2147483647 w 177"/>
              <a:gd name="T5" fmla="*/ 2147483647 h 89"/>
              <a:gd name="T6" fmla="*/ 0 w 177"/>
              <a:gd name="T7" fmla="*/ 2147483647 h 89"/>
              <a:gd name="T8" fmla="*/ 0 60000 65536"/>
              <a:gd name="T9" fmla="*/ 0 60000 65536"/>
              <a:gd name="T10" fmla="*/ 0 60000 65536"/>
              <a:gd name="T11" fmla="*/ 0 60000 65536"/>
              <a:gd name="T12" fmla="*/ 0 w 177"/>
              <a:gd name="T13" fmla="*/ 0 h 89"/>
              <a:gd name="T14" fmla="*/ 177 w 177"/>
              <a:gd name="T15" fmla="*/ 89 h 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" h="89">
                <a:moveTo>
                  <a:pt x="177" y="0"/>
                </a:moveTo>
                <a:lnTo>
                  <a:pt x="138" y="44"/>
                </a:lnTo>
                <a:lnTo>
                  <a:pt x="155" y="89"/>
                </a:lnTo>
                <a:lnTo>
                  <a:pt x="0" y="36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606" name="Line 79"/>
          <p:cNvSpPr>
            <a:spLocks noChangeShapeType="1"/>
          </p:cNvSpPr>
          <p:nvPr/>
        </p:nvSpPr>
        <p:spPr bwMode="auto">
          <a:xfrm>
            <a:off x="2057401" y="5243514"/>
            <a:ext cx="220663" cy="69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607" name="Freeform 80"/>
          <p:cNvSpPr>
            <a:spLocks/>
          </p:cNvSpPr>
          <p:nvPr/>
        </p:nvSpPr>
        <p:spPr bwMode="auto">
          <a:xfrm>
            <a:off x="1997075" y="5287964"/>
            <a:ext cx="179388" cy="160337"/>
          </a:xfrm>
          <a:custGeom>
            <a:avLst/>
            <a:gdLst>
              <a:gd name="T0" fmla="*/ 0 w 103"/>
              <a:gd name="T1" fmla="*/ 2147483647 h 91"/>
              <a:gd name="T2" fmla="*/ 2147483647 w 103"/>
              <a:gd name="T3" fmla="*/ 2147483647 h 91"/>
              <a:gd name="T4" fmla="*/ 2147483647 w 103"/>
              <a:gd name="T5" fmla="*/ 0 h 91"/>
              <a:gd name="T6" fmla="*/ 0 60000 65536"/>
              <a:gd name="T7" fmla="*/ 0 60000 65536"/>
              <a:gd name="T8" fmla="*/ 0 60000 65536"/>
              <a:gd name="T9" fmla="*/ 0 w 103"/>
              <a:gd name="T10" fmla="*/ 0 h 91"/>
              <a:gd name="T11" fmla="*/ 103 w 103"/>
              <a:gd name="T12" fmla="*/ 91 h 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" h="91">
                <a:moveTo>
                  <a:pt x="0" y="67"/>
                </a:moveTo>
                <a:lnTo>
                  <a:pt x="73" y="91"/>
                </a:lnTo>
                <a:lnTo>
                  <a:pt x="103" y="0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608" name="Freeform 81"/>
          <p:cNvSpPr>
            <a:spLocks/>
          </p:cNvSpPr>
          <p:nvPr/>
        </p:nvSpPr>
        <p:spPr bwMode="auto">
          <a:xfrm>
            <a:off x="3563938" y="5441951"/>
            <a:ext cx="88900" cy="293688"/>
          </a:xfrm>
          <a:custGeom>
            <a:avLst/>
            <a:gdLst>
              <a:gd name="T0" fmla="*/ 2147483647 w 54"/>
              <a:gd name="T1" fmla="*/ 0 h 168"/>
              <a:gd name="T2" fmla="*/ 2147483647 w 54"/>
              <a:gd name="T3" fmla="*/ 2147483647 h 168"/>
              <a:gd name="T4" fmla="*/ 0 w 54"/>
              <a:gd name="T5" fmla="*/ 2147483647 h 168"/>
              <a:gd name="T6" fmla="*/ 0 60000 65536"/>
              <a:gd name="T7" fmla="*/ 0 60000 65536"/>
              <a:gd name="T8" fmla="*/ 0 60000 65536"/>
              <a:gd name="T9" fmla="*/ 0 w 54"/>
              <a:gd name="T10" fmla="*/ 0 h 168"/>
              <a:gd name="T11" fmla="*/ 54 w 54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68">
                <a:moveTo>
                  <a:pt x="9" y="0"/>
                </a:moveTo>
                <a:lnTo>
                  <a:pt x="54" y="54"/>
                </a:lnTo>
                <a:lnTo>
                  <a:pt x="0" y="168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609" name="Oval 82"/>
          <p:cNvSpPr>
            <a:spLocks noChangeArrowheads="1"/>
          </p:cNvSpPr>
          <p:nvPr/>
        </p:nvSpPr>
        <p:spPr bwMode="auto">
          <a:xfrm>
            <a:off x="3263900" y="5416551"/>
            <a:ext cx="355600" cy="18891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100750" tIns="50377" rIns="100750" bIns="50377"/>
          <a:lstStyle/>
          <a:p>
            <a:endParaRPr lang="en-US"/>
          </a:p>
        </p:txBody>
      </p:sp>
      <p:sp>
        <p:nvSpPr>
          <p:cNvPr id="22610" name="Freeform 83"/>
          <p:cNvSpPr>
            <a:spLocks/>
          </p:cNvSpPr>
          <p:nvPr/>
        </p:nvSpPr>
        <p:spPr bwMode="auto">
          <a:xfrm>
            <a:off x="4870450" y="4943475"/>
            <a:ext cx="425450" cy="661989"/>
          </a:xfrm>
          <a:custGeom>
            <a:avLst/>
            <a:gdLst>
              <a:gd name="T0" fmla="*/ 2147483647 w 243"/>
              <a:gd name="T1" fmla="*/ 2147483647 h 378"/>
              <a:gd name="T2" fmla="*/ 2147483647 w 243"/>
              <a:gd name="T3" fmla="*/ 2147483647 h 378"/>
              <a:gd name="T4" fmla="*/ 2147483647 w 243"/>
              <a:gd name="T5" fmla="*/ 2147483647 h 378"/>
              <a:gd name="T6" fmla="*/ 0 w 243"/>
              <a:gd name="T7" fmla="*/ 0 h 378"/>
              <a:gd name="T8" fmla="*/ 0 60000 65536"/>
              <a:gd name="T9" fmla="*/ 0 60000 65536"/>
              <a:gd name="T10" fmla="*/ 0 60000 65536"/>
              <a:gd name="T11" fmla="*/ 0 60000 65536"/>
              <a:gd name="T12" fmla="*/ 0 w 243"/>
              <a:gd name="T13" fmla="*/ 0 h 378"/>
              <a:gd name="T14" fmla="*/ 243 w 243"/>
              <a:gd name="T15" fmla="*/ 378 h 3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3" h="378">
                <a:moveTo>
                  <a:pt x="243" y="378"/>
                </a:moveTo>
                <a:lnTo>
                  <a:pt x="90" y="252"/>
                </a:lnTo>
                <a:lnTo>
                  <a:pt x="42" y="180"/>
                </a:ln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611" name="Rectangle 84"/>
          <p:cNvSpPr>
            <a:spLocks noChangeArrowheads="1"/>
          </p:cNvSpPr>
          <p:nvPr/>
        </p:nvSpPr>
        <p:spPr bwMode="auto">
          <a:xfrm rot="1147844">
            <a:off x="1803400" y="5314951"/>
            <a:ext cx="198438" cy="12064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612" name="Rectangle 85"/>
          <p:cNvSpPr>
            <a:spLocks noChangeArrowheads="1"/>
          </p:cNvSpPr>
          <p:nvPr/>
        </p:nvSpPr>
        <p:spPr bwMode="auto">
          <a:xfrm rot="1147844">
            <a:off x="1862139" y="5149851"/>
            <a:ext cx="200025" cy="12064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613" name="Rectangle 86"/>
          <p:cNvSpPr>
            <a:spLocks noChangeArrowheads="1"/>
          </p:cNvSpPr>
          <p:nvPr/>
        </p:nvSpPr>
        <p:spPr bwMode="auto">
          <a:xfrm rot="1147844">
            <a:off x="2255838" y="5380039"/>
            <a:ext cx="749300" cy="12064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614" name="Rectangle 87"/>
          <p:cNvSpPr>
            <a:spLocks noChangeArrowheads="1"/>
          </p:cNvSpPr>
          <p:nvPr/>
        </p:nvSpPr>
        <p:spPr bwMode="auto">
          <a:xfrm>
            <a:off x="139700" y="5440364"/>
            <a:ext cx="18447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ja-JP" b="1">
                <a:solidFill>
                  <a:srgbClr val="FF0000"/>
                </a:solidFill>
                <a:latin typeface="Times New Roman" pitchFamily="18" charset="0"/>
              </a:rPr>
              <a:t>Pol. Proton Source</a:t>
            </a:r>
          </a:p>
        </p:txBody>
      </p:sp>
      <p:sp>
        <p:nvSpPr>
          <p:cNvPr id="22615" name="Text Box 88"/>
          <p:cNvSpPr txBox="1">
            <a:spLocks noChangeArrowheads="1"/>
          </p:cNvSpPr>
          <p:nvPr/>
        </p:nvSpPr>
        <p:spPr bwMode="auto">
          <a:xfrm>
            <a:off x="1303339" y="4287838"/>
            <a:ext cx="221297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50" tIns="50377" rIns="100750" bIns="50377">
            <a:spAutoFit/>
          </a:bodyPr>
          <a:lstStyle/>
          <a:p>
            <a:pPr eaLnBrk="0" hangingPunct="0"/>
            <a:r>
              <a:rPr lang="en-US" altLang="ja-JP" sz="2600" b="1" dirty="0">
                <a:solidFill>
                  <a:srgbClr val="FF0000"/>
                </a:solidFill>
                <a:latin typeface="Times New Roman" pitchFamily="18" charset="0"/>
              </a:rPr>
              <a:t>Spin Rotators</a:t>
            </a:r>
          </a:p>
        </p:txBody>
      </p:sp>
      <p:grpSp>
        <p:nvGrpSpPr>
          <p:cNvPr id="22616" name="Group 89"/>
          <p:cNvGrpSpPr>
            <a:grpSpLocks/>
          </p:cNvGrpSpPr>
          <p:nvPr/>
        </p:nvGrpSpPr>
        <p:grpSpPr bwMode="auto">
          <a:xfrm rot="2755009">
            <a:off x="5236369" y="5628482"/>
            <a:ext cx="252412" cy="139700"/>
            <a:chOff x="2578" y="3038"/>
            <a:chExt cx="144" cy="80"/>
          </a:xfrm>
        </p:grpSpPr>
        <p:sp>
          <p:nvSpPr>
            <p:cNvPr id="22682" name="Oval 90"/>
            <p:cNvSpPr>
              <a:spLocks noChangeArrowheads="1"/>
            </p:cNvSpPr>
            <p:nvPr/>
          </p:nvSpPr>
          <p:spPr bwMode="auto">
            <a:xfrm rot="275636">
              <a:off x="2578" y="3038"/>
              <a:ext cx="144" cy="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83" name="AutoShape 91"/>
            <p:cNvSpPr>
              <a:spLocks noChangeArrowheads="1"/>
            </p:cNvSpPr>
            <p:nvPr/>
          </p:nvSpPr>
          <p:spPr bwMode="auto">
            <a:xfrm rot="427649">
              <a:off x="2614" y="3044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17" name="Text Box 92"/>
          <p:cNvSpPr txBox="1">
            <a:spLocks noChangeArrowheads="1"/>
          </p:cNvSpPr>
          <p:nvPr/>
        </p:nvSpPr>
        <p:spPr bwMode="auto">
          <a:xfrm>
            <a:off x="4167188" y="6796089"/>
            <a:ext cx="1325570" cy="37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50" tIns="50377" rIns="100750" bIns="50377">
            <a:spAutoFit/>
          </a:bodyPr>
          <a:lstStyle/>
          <a:p>
            <a:pPr eaLnBrk="0" hangingPunct="0"/>
            <a:r>
              <a:rPr lang="en-US" altLang="ja-JP" b="1">
                <a:solidFill>
                  <a:srgbClr val="FF0000"/>
                </a:solidFill>
                <a:latin typeface="Times New Roman" pitchFamily="18" charset="0"/>
              </a:rPr>
              <a:t>15% Snake</a:t>
            </a:r>
          </a:p>
        </p:txBody>
      </p:sp>
      <p:sp>
        <p:nvSpPr>
          <p:cNvPr id="22618" name="Text Box 93"/>
          <p:cNvSpPr txBox="1">
            <a:spLocks noChangeArrowheads="1"/>
          </p:cNvSpPr>
          <p:nvPr/>
        </p:nvSpPr>
        <p:spPr bwMode="auto">
          <a:xfrm>
            <a:off x="8316914" y="3017839"/>
            <a:ext cx="14319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50" tIns="50377" rIns="100750" bIns="50377">
            <a:spAutoFit/>
          </a:bodyPr>
          <a:lstStyle/>
          <a:p>
            <a:pPr eaLnBrk="0" hangingPunct="0"/>
            <a:r>
              <a:rPr lang="en-US" altLang="ja-JP" sz="2600" b="1" dirty="0">
                <a:solidFill>
                  <a:srgbClr val="006600"/>
                </a:solidFill>
                <a:latin typeface="Times New Roman" pitchFamily="18" charset="0"/>
              </a:rPr>
              <a:t>Siberian Snakes</a:t>
            </a:r>
          </a:p>
        </p:txBody>
      </p:sp>
      <p:sp>
        <p:nvSpPr>
          <p:cNvPr id="22619" name="Line 94"/>
          <p:cNvSpPr>
            <a:spLocks noChangeShapeType="1"/>
          </p:cNvSpPr>
          <p:nvPr/>
        </p:nvSpPr>
        <p:spPr bwMode="auto">
          <a:xfrm flipH="1" flipV="1">
            <a:off x="3611563" y="6048376"/>
            <a:ext cx="84138" cy="3349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620" name="Line 95"/>
          <p:cNvSpPr>
            <a:spLocks noChangeShapeType="1"/>
          </p:cNvSpPr>
          <p:nvPr/>
        </p:nvSpPr>
        <p:spPr bwMode="auto">
          <a:xfrm flipH="1" flipV="1">
            <a:off x="2103438" y="4024313"/>
            <a:ext cx="95250" cy="295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621" name="Line 96"/>
          <p:cNvSpPr>
            <a:spLocks noChangeShapeType="1"/>
          </p:cNvSpPr>
          <p:nvPr/>
        </p:nvSpPr>
        <p:spPr bwMode="auto">
          <a:xfrm flipV="1">
            <a:off x="2239962" y="4235451"/>
            <a:ext cx="252413" cy="131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622" name="Line 97"/>
          <p:cNvSpPr>
            <a:spLocks noChangeShapeType="1"/>
          </p:cNvSpPr>
          <p:nvPr/>
        </p:nvSpPr>
        <p:spPr bwMode="auto">
          <a:xfrm flipH="1">
            <a:off x="8012113" y="3475038"/>
            <a:ext cx="381000" cy="2286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grpSp>
        <p:nvGrpSpPr>
          <p:cNvPr id="22623" name="Group 98"/>
          <p:cNvGrpSpPr>
            <a:grpSpLocks/>
          </p:cNvGrpSpPr>
          <p:nvPr/>
        </p:nvGrpSpPr>
        <p:grpSpPr bwMode="auto">
          <a:xfrm rot="-2968591">
            <a:off x="4368007" y="6025356"/>
            <a:ext cx="190500" cy="188913"/>
            <a:chOff x="2834" y="3432"/>
            <a:chExt cx="109" cy="108"/>
          </a:xfrm>
        </p:grpSpPr>
        <p:sp>
          <p:nvSpPr>
            <p:cNvPr id="22677" name="Oval 99"/>
            <p:cNvSpPr>
              <a:spLocks noChangeArrowheads="1"/>
            </p:cNvSpPr>
            <p:nvPr/>
          </p:nvSpPr>
          <p:spPr bwMode="auto">
            <a:xfrm rot="2676702">
              <a:off x="2834" y="3492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8" name="Line 100"/>
            <p:cNvSpPr>
              <a:spLocks noChangeAspect="1" noChangeShapeType="1"/>
            </p:cNvSpPr>
            <p:nvPr/>
          </p:nvSpPr>
          <p:spPr bwMode="auto">
            <a:xfrm rot="2676702">
              <a:off x="2895" y="3502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9" name="Line 101"/>
            <p:cNvSpPr>
              <a:spLocks noChangeAspect="1" noChangeShapeType="1"/>
            </p:cNvSpPr>
            <p:nvPr/>
          </p:nvSpPr>
          <p:spPr bwMode="auto">
            <a:xfrm rot="2676702">
              <a:off x="2920" y="3501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80" name="Line 102"/>
            <p:cNvSpPr>
              <a:spLocks noChangeAspect="1" noChangeShapeType="1"/>
            </p:cNvSpPr>
            <p:nvPr/>
          </p:nvSpPr>
          <p:spPr bwMode="auto">
            <a:xfrm rot="-2723298">
              <a:off x="2854" y="3457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81" name="Line 103"/>
            <p:cNvSpPr>
              <a:spLocks noChangeAspect="1" noChangeShapeType="1"/>
            </p:cNvSpPr>
            <p:nvPr/>
          </p:nvSpPr>
          <p:spPr bwMode="auto">
            <a:xfrm rot="-2723298">
              <a:off x="2854" y="3432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24" name="Oval 104"/>
          <p:cNvSpPr>
            <a:spLocks noChangeArrowheads="1"/>
          </p:cNvSpPr>
          <p:nvPr/>
        </p:nvSpPr>
        <p:spPr bwMode="auto">
          <a:xfrm rot="6499683">
            <a:off x="3333750" y="5659438"/>
            <a:ext cx="84137" cy="84138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625" name="Line 105"/>
          <p:cNvSpPr>
            <a:spLocks noChangeAspect="1" noChangeShapeType="1"/>
          </p:cNvSpPr>
          <p:nvPr/>
        </p:nvSpPr>
        <p:spPr bwMode="auto">
          <a:xfrm rot="6499683">
            <a:off x="3394870" y="5753894"/>
            <a:ext cx="41275" cy="39688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626" name="Line 106"/>
          <p:cNvSpPr>
            <a:spLocks noChangeAspect="1" noChangeShapeType="1"/>
          </p:cNvSpPr>
          <p:nvPr/>
        </p:nvSpPr>
        <p:spPr bwMode="auto">
          <a:xfrm rot="6499683">
            <a:off x="3416300" y="5794375"/>
            <a:ext cx="39688" cy="39688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627" name="Line 107"/>
          <p:cNvSpPr>
            <a:spLocks noChangeAspect="1" noChangeShapeType="1"/>
          </p:cNvSpPr>
          <p:nvPr/>
        </p:nvSpPr>
        <p:spPr bwMode="auto">
          <a:xfrm rot="1099684">
            <a:off x="3433763" y="5656264"/>
            <a:ext cx="39688" cy="39687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628" name="Line 108"/>
          <p:cNvSpPr>
            <a:spLocks noChangeAspect="1" noChangeShapeType="1"/>
          </p:cNvSpPr>
          <p:nvPr/>
        </p:nvSpPr>
        <p:spPr bwMode="auto">
          <a:xfrm rot="1099684">
            <a:off x="3473450" y="5637214"/>
            <a:ext cx="41275" cy="39687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629" name="Oval 109"/>
          <p:cNvSpPr>
            <a:spLocks noChangeArrowheads="1"/>
          </p:cNvSpPr>
          <p:nvPr/>
        </p:nvSpPr>
        <p:spPr bwMode="auto">
          <a:xfrm rot="5400000">
            <a:off x="5264944" y="2659856"/>
            <a:ext cx="82550" cy="84138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630" name="Line 110"/>
          <p:cNvSpPr>
            <a:spLocks noChangeAspect="1" noChangeShapeType="1"/>
          </p:cNvSpPr>
          <p:nvPr/>
        </p:nvSpPr>
        <p:spPr bwMode="auto">
          <a:xfrm rot="5400000">
            <a:off x="5348289" y="2738438"/>
            <a:ext cx="39687" cy="39688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631" name="Line 111"/>
          <p:cNvSpPr>
            <a:spLocks noChangeAspect="1" noChangeShapeType="1"/>
          </p:cNvSpPr>
          <p:nvPr/>
        </p:nvSpPr>
        <p:spPr bwMode="auto">
          <a:xfrm rot="5400000">
            <a:off x="5380039" y="2770188"/>
            <a:ext cx="39687" cy="39688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632" name="Line 112"/>
          <p:cNvSpPr>
            <a:spLocks noChangeAspect="1" noChangeShapeType="1"/>
          </p:cNvSpPr>
          <p:nvPr/>
        </p:nvSpPr>
        <p:spPr bwMode="auto">
          <a:xfrm>
            <a:off x="5353050" y="2633664"/>
            <a:ext cx="41275" cy="39687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633" name="Line 113"/>
          <p:cNvSpPr>
            <a:spLocks noChangeAspect="1" noChangeShapeType="1"/>
          </p:cNvSpPr>
          <p:nvPr/>
        </p:nvSpPr>
        <p:spPr bwMode="auto">
          <a:xfrm>
            <a:off x="5384800" y="2601914"/>
            <a:ext cx="41275" cy="39687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634" name="Oval 114"/>
          <p:cNvSpPr>
            <a:spLocks noChangeArrowheads="1"/>
          </p:cNvSpPr>
          <p:nvPr/>
        </p:nvSpPr>
        <p:spPr bwMode="auto">
          <a:xfrm rot="-5400000">
            <a:off x="5257800" y="2501901"/>
            <a:ext cx="84137" cy="84138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635" name="Line 115"/>
          <p:cNvSpPr>
            <a:spLocks noChangeAspect="1" noChangeShapeType="1"/>
          </p:cNvSpPr>
          <p:nvPr/>
        </p:nvSpPr>
        <p:spPr bwMode="auto">
          <a:xfrm rot="-5400000">
            <a:off x="5214939" y="2465389"/>
            <a:ext cx="41275" cy="41275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636" name="Line 116"/>
          <p:cNvSpPr>
            <a:spLocks noChangeAspect="1" noChangeShapeType="1"/>
          </p:cNvSpPr>
          <p:nvPr/>
        </p:nvSpPr>
        <p:spPr bwMode="auto">
          <a:xfrm rot="-5400000">
            <a:off x="5183189" y="2433639"/>
            <a:ext cx="41275" cy="41275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637" name="Line 117"/>
          <p:cNvSpPr>
            <a:spLocks noChangeAspect="1" noChangeShapeType="1"/>
          </p:cNvSpPr>
          <p:nvPr/>
        </p:nvSpPr>
        <p:spPr bwMode="auto">
          <a:xfrm rot="10800000">
            <a:off x="5210175" y="2570164"/>
            <a:ext cx="39688" cy="41275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638" name="Line 118"/>
          <p:cNvSpPr>
            <a:spLocks noChangeAspect="1" noChangeShapeType="1"/>
          </p:cNvSpPr>
          <p:nvPr/>
        </p:nvSpPr>
        <p:spPr bwMode="auto">
          <a:xfrm rot="10800000">
            <a:off x="5178425" y="2601914"/>
            <a:ext cx="39688" cy="39687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639" name="Rectangle 119"/>
          <p:cNvSpPr>
            <a:spLocks noChangeArrowheads="1"/>
          </p:cNvSpPr>
          <p:nvPr/>
        </p:nvSpPr>
        <p:spPr bwMode="auto">
          <a:xfrm>
            <a:off x="728664" y="6383339"/>
            <a:ext cx="2111797" cy="2769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ja-JP" altLang="en-US" b="1">
                <a:solidFill>
                  <a:srgbClr val="009900"/>
                </a:solidFill>
                <a:latin typeface="Times New Roman" pitchFamily="18" charset="0"/>
              </a:rPr>
              <a:t>200 </a:t>
            </a:r>
            <a:r>
              <a:rPr lang="en-US" altLang="ja-JP" b="1">
                <a:solidFill>
                  <a:srgbClr val="009900"/>
                </a:solidFill>
                <a:latin typeface="Times New Roman" pitchFamily="18" charset="0"/>
              </a:rPr>
              <a:t>MeV polarimeter</a:t>
            </a:r>
          </a:p>
        </p:txBody>
      </p:sp>
      <p:sp>
        <p:nvSpPr>
          <p:cNvPr id="22640" name="Rectangle 120"/>
          <p:cNvSpPr>
            <a:spLocks noChangeArrowheads="1"/>
          </p:cNvSpPr>
          <p:nvPr/>
        </p:nvSpPr>
        <p:spPr bwMode="auto">
          <a:xfrm>
            <a:off x="5773739" y="5711825"/>
            <a:ext cx="2795637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ja-JP" dirty="0">
                <a:solidFill>
                  <a:srgbClr val="009900"/>
                </a:solidFill>
                <a:latin typeface="Times New Roman" pitchFamily="18" charset="0"/>
              </a:rPr>
              <a:t>AGS quasi-elastic </a:t>
            </a:r>
            <a:r>
              <a:rPr lang="en-US" altLang="ja-JP" dirty="0" err="1">
                <a:solidFill>
                  <a:srgbClr val="009900"/>
                </a:solidFill>
                <a:latin typeface="Times New Roman" pitchFamily="18" charset="0"/>
              </a:rPr>
              <a:t>polarimeter</a:t>
            </a:r>
            <a:endParaRPr lang="en-US" altLang="ja-JP" sz="2600" dirty="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22641" name="Rectangle 121"/>
          <p:cNvSpPr>
            <a:spLocks noChangeArrowheads="1"/>
          </p:cNvSpPr>
          <p:nvPr/>
        </p:nvSpPr>
        <p:spPr bwMode="auto">
          <a:xfrm>
            <a:off x="3530600" y="5946775"/>
            <a:ext cx="165100" cy="101600"/>
          </a:xfrm>
          <a:prstGeom prst="rect">
            <a:avLst/>
          </a:prstGeom>
          <a:solidFill>
            <a:srgbClr val="33CC3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 lIns="100750" tIns="50377" rIns="100750" bIns="50377"/>
          <a:lstStyle/>
          <a:p>
            <a:endParaRPr lang="en-US"/>
          </a:p>
        </p:txBody>
      </p:sp>
      <p:sp>
        <p:nvSpPr>
          <p:cNvPr id="22642" name="Rectangle 122"/>
          <p:cNvSpPr>
            <a:spLocks noChangeArrowheads="1"/>
          </p:cNvSpPr>
          <p:nvPr/>
        </p:nvSpPr>
        <p:spPr bwMode="auto">
          <a:xfrm>
            <a:off x="3308350" y="6365876"/>
            <a:ext cx="10579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ja-JP">
                <a:solidFill>
                  <a:srgbClr val="000000"/>
                </a:solidFill>
                <a:latin typeface="Times New Roman" pitchFamily="18" charset="0"/>
              </a:rPr>
              <a:t>RF Dipoles</a:t>
            </a:r>
            <a:endParaRPr lang="en-US" altLang="ja-JP">
              <a:latin typeface="Times New Roman" pitchFamily="18" charset="0"/>
            </a:endParaRPr>
          </a:p>
        </p:txBody>
      </p:sp>
      <p:sp>
        <p:nvSpPr>
          <p:cNvPr id="22643" name="Line 123"/>
          <p:cNvSpPr>
            <a:spLocks noChangeShapeType="1"/>
          </p:cNvSpPr>
          <p:nvPr/>
        </p:nvSpPr>
        <p:spPr bwMode="auto">
          <a:xfrm flipH="1" flipV="1">
            <a:off x="4116388" y="6215064"/>
            <a:ext cx="685800" cy="581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644" name="Line 124"/>
          <p:cNvSpPr>
            <a:spLocks noChangeShapeType="1"/>
          </p:cNvSpPr>
          <p:nvPr/>
        </p:nvSpPr>
        <p:spPr bwMode="auto">
          <a:xfrm flipV="1">
            <a:off x="1931987" y="5795964"/>
            <a:ext cx="1363663" cy="587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645" name="Rectangle 125"/>
          <p:cNvSpPr>
            <a:spLocks noChangeArrowheads="1"/>
          </p:cNvSpPr>
          <p:nvPr/>
        </p:nvSpPr>
        <p:spPr bwMode="auto">
          <a:xfrm>
            <a:off x="6019801" y="1265239"/>
            <a:ext cx="2601913" cy="8143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altLang="ja-JP" sz="2600" b="1" dirty="0">
                <a:solidFill>
                  <a:srgbClr val="0033CC"/>
                </a:solidFill>
                <a:latin typeface="Times New Roman" pitchFamily="18" charset="0"/>
              </a:rPr>
              <a:t>RHIC </a:t>
            </a:r>
            <a:r>
              <a:rPr lang="en-US" altLang="ja-JP" sz="2600" b="1" dirty="0" err="1">
                <a:solidFill>
                  <a:srgbClr val="0033CC"/>
                </a:solidFill>
                <a:latin typeface="Times New Roman" pitchFamily="18" charset="0"/>
              </a:rPr>
              <a:t>pC</a:t>
            </a:r>
            <a:r>
              <a:rPr lang="en-US" altLang="ja-JP" sz="2600" b="1" dirty="0">
                <a:solidFill>
                  <a:srgbClr val="0033CC"/>
                </a:solidFill>
                <a:latin typeface="Times New Roman" pitchFamily="18" charset="0"/>
              </a:rPr>
              <a:t> “CNI” </a:t>
            </a:r>
            <a:r>
              <a:rPr lang="en-US" altLang="ja-JP" sz="2600" b="1" dirty="0" err="1">
                <a:solidFill>
                  <a:srgbClr val="0033CC"/>
                </a:solidFill>
                <a:latin typeface="Times New Roman" pitchFamily="18" charset="0"/>
              </a:rPr>
              <a:t>polarimeters</a:t>
            </a:r>
            <a:endParaRPr lang="en-US" altLang="ja-JP" sz="26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2646" name="Rectangle 127"/>
          <p:cNvSpPr>
            <a:spLocks noChangeArrowheads="1"/>
          </p:cNvSpPr>
          <p:nvPr/>
        </p:nvSpPr>
        <p:spPr bwMode="auto">
          <a:xfrm>
            <a:off x="4167188" y="2906713"/>
            <a:ext cx="13398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ja-JP" sz="4000" b="1" dirty="0">
                <a:solidFill>
                  <a:srgbClr val="000000"/>
                </a:solidFill>
                <a:latin typeface="Times New Roman" pitchFamily="18" charset="0"/>
              </a:rPr>
              <a:t>RHIC</a:t>
            </a:r>
            <a:endParaRPr lang="en-US" altLang="ja-JP" sz="4000" dirty="0">
              <a:latin typeface="Times New Roman" pitchFamily="18" charset="0"/>
            </a:endParaRPr>
          </a:p>
        </p:txBody>
      </p:sp>
      <p:sp>
        <p:nvSpPr>
          <p:cNvPr id="22647" name="Oval 128"/>
          <p:cNvSpPr>
            <a:spLocks noChangeArrowheads="1"/>
          </p:cNvSpPr>
          <p:nvPr/>
        </p:nvSpPr>
        <p:spPr bwMode="auto">
          <a:xfrm rot="-2532929">
            <a:off x="4752975" y="2516189"/>
            <a:ext cx="196850" cy="196850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648" name="Line 129"/>
          <p:cNvSpPr>
            <a:spLocks noChangeAspect="1" noChangeShapeType="1"/>
          </p:cNvSpPr>
          <p:nvPr/>
        </p:nvSpPr>
        <p:spPr bwMode="auto">
          <a:xfrm rot="-2532929">
            <a:off x="4803775" y="2370138"/>
            <a:ext cx="95250" cy="93661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649" name="Line 130"/>
          <p:cNvSpPr>
            <a:spLocks noChangeAspect="1" noChangeShapeType="1"/>
          </p:cNvSpPr>
          <p:nvPr/>
        </p:nvSpPr>
        <p:spPr bwMode="auto">
          <a:xfrm rot="-2532929">
            <a:off x="4808538" y="2265363"/>
            <a:ext cx="95250" cy="9525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650" name="Line 131"/>
          <p:cNvSpPr>
            <a:spLocks noChangeAspect="1" noChangeShapeType="1"/>
          </p:cNvSpPr>
          <p:nvPr/>
        </p:nvSpPr>
        <p:spPr bwMode="auto">
          <a:xfrm rot="-2532929">
            <a:off x="4781551" y="2843213"/>
            <a:ext cx="93663" cy="9525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651" name="Line 132"/>
          <p:cNvSpPr>
            <a:spLocks noChangeAspect="1" noChangeShapeType="1"/>
          </p:cNvSpPr>
          <p:nvPr/>
        </p:nvSpPr>
        <p:spPr bwMode="auto">
          <a:xfrm rot="-2532929">
            <a:off x="4786313" y="2740026"/>
            <a:ext cx="95250" cy="9525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  <p:sp>
        <p:nvSpPr>
          <p:cNvPr id="22652" name="Text Box 133"/>
          <p:cNvSpPr txBox="1">
            <a:spLocks noChangeArrowheads="1"/>
          </p:cNvSpPr>
          <p:nvPr/>
        </p:nvSpPr>
        <p:spPr bwMode="auto">
          <a:xfrm>
            <a:off x="2021985" y="1511300"/>
            <a:ext cx="1918681" cy="90195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100750" tIns="50377" rIns="100750" bIns="50377">
            <a:spAutoFit/>
          </a:bodyPr>
          <a:lstStyle/>
          <a:p>
            <a:pPr algn="ctr"/>
            <a:r>
              <a:rPr lang="en-US" sz="2600" b="1" dirty="0">
                <a:solidFill>
                  <a:srgbClr val="0033CC"/>
                </a:solidFill>
                <a:latin typeface="Times New Roman" pitchFamily="18" charset="0"/>
              </a:rPr>
              <a:t>absolute pH</a:t>
            </a:r>
          </a:p>
          <a:p>
            <a:pPr algn="ctr"/>
            <a:r>
              <a:rPr lang="en-US" sz="2600" b="1" dirty="0" err="1">
                <a:solidFill>
                  <a:srgbClr val="0033CC"/>
                </a:solidFill>
                <a:latin typeface="Times New Roman" pitchFamily="18" charset="0"/>
              </a:rPr>
              <a:t>polarimeter</a:t>
            </a:r>
            <a:endParaRPr lang="en-US" sz="26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2653" name="Text Box 134"/>
          <p:cNvSpPr txBox="1">
            <a:spLocks noChangeArrowheads="1"/>
          </p:cNvSpPr>
          <p:nvPr/>
        </p:nvSpPr>
        <p:spPr bwMode="auto">
          <a:xfrm>
            <a:off x="290513" y="3303588"/>
            <a:ext cx="1408926" cy="90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50" tIns="50377" rIns="100750" bIns="50377">
            <a:spAutoFit/>
          </a:bodyPr>
          <a:lstStyle/>
          <a:p>
            <a:pPr eaLnBrk="0" hangingPunct="0"/>
            <a:r>
              <a:rPr lang="en-US" altLang="ja-JP" sz="2600" b="1" dirty="0">
                <a:solidFill>
                  <a:srgbClr val="006600"/>
                </a:solidFill>
                <a:latin typeface="Times New Roman" pitchFamily="18" charset="0"/>
              </a:rPr>
              <a:t>Siberian</a:t>
            </a:r>
          </a:p>
          <a:p>
            <a:pPr eaLnBrk="0" hangingPunct="0"/>
            <a:r>
              <a:rPr lang="en-US" altLang="ja-JP" sz="2600" b="1" dirty="0">
                <a:solidFill>
                  <a:srgbClr val="006600"/>
                </a:solidFill>
                <a:latin typeface="Times New Roman" pitchFamily="18" charset="0"/>
              </a:rPr>
              <a:t>Snakes</a:t>
            </a:r>
          </a:p>
        </p:txBody>
      </p:sp>
      <p:sp>
        <p:nvSpPr>
          <p:cNvPr id="22654" name="Line 135"/>
          <p:cNvSpPr>
            <a:spLocks noChangeShapeType="1"/>
          </p:cNvSpPr>
          <p:nvPr/>
        </p:nvSpPr>
        <p:spPr bwMode="auto">
          <a:xfrm flipV="1">
            <a:off x="1231900" y="3276600"/>
            <a:ext cx="420688" cy="82550"/>
          </a:xfrm>
          <a:prstGeom prst="line">
            <a:avLst/>
          </a:prstGeom>
          <a:noFill/>
          <a:ln w="19050">
            <a:solidFill>
              <a:srgbClr val="009900"/>
            </a:solidFill>
            <a:miter lim="800000"/>
            <a:headEnd/>
            <a:tailEnd type="triangle" w="med" len="med"/>
          </a:ln>
        </p:spPr>
        <p:txBody>
          <a:bodyPr wrap="none" lIns="100750" tIns="50377" rIns="100750" bIns="50377"/>
          <a:lstStyle/>
          <a:p>
            <a:endParaRPr lang="en-US"/>
          </a:p>
        </p:txBody>
      </p:sp>
      <p:sp>
        <p:nvSpPr>
          <p:cNvPr id="22655" name="Line 136"/>
          <p:cNvSpPr>
            <a:spLocks noChangeShapeType="1"/>
          </p:cNvSpPr>
          <p:nvPr/>
        </p:nvSpPr>
        <p:spPr bwMode="auto">
          <a:xfrm flipH="1">
            <a:off x="5432425" y="1847850"/>
            <a:ext cx="587375" cy="504825"/>
          </a:xfrm>
          <a:prstGeom prst="line">
            <a:avLst/>
          </a:prstGeom>
          <a:noFill/>
          <a:ln w="38100">
            <a:solidFill>
              <a:srgbClr val="0033CC"/>
            </a:solidFill>
            <a:miter lim="800000"/>
            <a:headEnd/>
            <a:tailEnd type="triangle" w="med" len="med"/>
          </a:ln>
        </p:spPr>
        <p:txBody>
          <a:bodyPr wrap="none" lIns="100750" tIns="50377" rIns="100750" bIns="50377"/>
          <a:lstStyle/>
          <a:p>
            <a:endParaRPr lang="en-US"/>
          </a:p>
        </p:txBody>
      </p:sp>
      <p:sp>
        <p:nvSpPr>
          <p:cNvPr id="22656" name="Line 137"/>
          <p:cNvSpPr>
            <a:spLocks noChangeShapeType="1"/>
          </p:cNvSpPr>
          <p:nvPr/>
        </p:nvSpPr>
        <p:spPr bwMode="auto">
          <a:xfrm>
            <a:off x="3919538" y="2016125"/>
            <a:ext cx="673100" cy="419100"/>
          </a:xfrm>
          <a:prstGeom prst="line">
            <a:avLst/>
          </a:prstGeom>
          <a:noFill/>
          <a:ln w="38100">
            <a:solidFill>
              <a:srgbClr val="0033CC"/>
            </a:solidFill>
            <a:miter lim="800000"/>
            <a:headEnd/>
            <a:tailEnd type="triangle" w="med" len="med"/>
          </a:ln>
        </p:spPr>
        <p:txBody>
          <a:bodyPr wrap="none" lIns="100750" tIns="50377" rIns="100750" bIns="50377"/>
          <a:lstStyle/>
          <a:p>
            <a:endParaRPr lang="en-US"/>
          </a:p>
        </p:txBody>
      </p:sp>
      <p:sp>
        <p:nvSpPr>
          <p:cNvPr id="22657" name="Line 138"/>
          <p:cNvSpPr>
            <a:spLocks noChangeShapeType="1"/>
          </p:cNvSpPr>
          <p:nvPr/>
        </p:nvSpPr>
        <p:spPr bwMode="auto">
          <a:xfrm flipV="1">
            <a:off x="3500439" y="4389437"/>
            <a:ext cx="854075" cy="14605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lIns="100750" tIns="50377" rIns="100750" bIns="50377"/>
          <a:lstStyle/>
          <a:p>
            <a:endParaRPr lang="en-US"/>
          </a:p>
        </p:txBody>
      </p:sp>
      <p:sp>
        <p:nvSpPr>
          <p:cNvPr id="22658" name="Line 139"/>
          <p:cNvSpPr>
            <a:spLocks noChangeShapeType="1"/>
          </p:cNvSpPr>
          <p:nvPr/>
        </p:nvSpPr>
        <p:spPr bwMode="auto">
          <a:xfrm flipV="1">
            <a:off x="3516313" y="4465639"/>
            <a:ext cx="1531938" cy="6985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lIns="100750" tIns="50377" rIns="100750" bIns="50377"/>
          <a:lstStyle/>
          <a:p>
            <a:endParaRPr lang="en-US"/>
          </a:p>
        </p:txBody>
      </p:sp>
      <p:sp>
        <p:nvSpPr>
          <p:cNvPr id="22659" name="Line 140"/>
          <p:cNvSpPr>
            <a:spLocks noChangeShapeType="1"/>
          </p:cNvSpPr>
          <p:nvPr/>
        </p:nvSpPr>
        <p:spPr bwMode="auto">
          <a:xfrm>
            <a:off x="3584576" y="1595438"/>
            <a:ext cx="252413" cy="0"/>
          </a:xfrm>
          <a:prstGeom prst="line">
            <a:avLst/>
          </a:prstGeom>
          <a:noFill/>
          <a:ln w="12700">
            <a:solidFill>
              <a:srgbClr val="0033CC"/>
            </a:solidFill>
            <a:miter lim="800000"/>
            <a:headEnd/>
            <a:tailEnd type="triangle" w="med" len="med"/>
          </a:ln>
        </p:spPr>
        <p:txBody>
          <a:bodyPr wrap="none" lIns="100750" tIns="50377" rIns="100750" bIns="50377"/>
          <a:lstStyle/>
          <a:p>
            <a:endParaRPr lang="en-US"/>
          </a:p>
        </p:txBody>
      </p:sp>
      <p:grpSp>
        <p:nvGrpSpPr>
          <p:cNvPr id="22660" name="Group 141"/>
          <p:cNvGrpSpPr>
            <a:grpSpLocks/>
          </p:cNvGrpSpPr>
          <p:nvPr/>
        </p:nvGrpSpPr>
        <p:grpSpPr bwMode="auto">
          <a:xfrm rot="-3612858">
            <a:off x="4618832" y="6025356"/>
            <a:ext cx="190500" cy="188913"/>
            <a:chOff x="2978" y="3336"/>
            <a:chExt cx="109" cy="108"/>
          </a:xfrm>
        </p:grpSpPr>
        <p:sp>
          <p:nvSpPr>
            <p:cNvPr id="22672" name="Oval 142"/>
            <p:cNvSpPr>
              <a:spLocks noChangeArrowheads="1"/>
            </p:cNvSpPr>
            <p:nvPr/>
          </p:nvSpPr>
          <p:spPr bwMode="auto">
            <a:xfrm rot="2676702">
              <a:off x="2978" y="3396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3" name="Line 143"/>
            <p:cNvSpPr>
              <a:spLocks noChangeAspect="1" noChangeShapeType="1"/>
            </p:cNvSpPr>
            <p:nvPr/>
          </p:nvSpPr>
          <p:spPr bwMode="auto">
            <a:xfrm rot="2676702">
              <a:off x="3039" y="3406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4" name="Line 144"/>
            <p:cNvSpPr>
              <a:spLocks noChangeAspect="1" noChangeShapeType="1"/>
            </p:cNvSpPr>
            <p:nvPr/>
          </p:nvSpPr>
          <p:spPr bwMode="auto">
            <a:xfrm rot="2676702">
              <a:off x="3064" y="3405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5" name="Line 145"/>
            <p:cNvSpPr>
              <a:spLocks noChangeAspect="1" noChangeShapeType="1"/>
            </p:cNvSpPr>
            <p:nvPr/>
          </p:nvSpPr>
          <p:spPr bwMode="auto">
            <a:xfrm rot="-2723298">
              <a:off x="2998" y="3361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6" name="Line 146"/>
            <p:cNvSpPr>
              <a:spLocks noChangeAspect="1" noChangeShapeType="1"/>
            </p:cNvSpPr>
            <p:nvPr/>
          </p:nvSpPr>
          <p:spPr bwMode="auto">
            <a:xfrm rot="-2723298">
              <a:off x="2998" y="3336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61" name="Text Box 147"/>
          <p:cNvSpPr txBox="1">
            <a:spLocks noChangeArrowheads="1"/>
          </p:cNvSpPr>
          <p:nvPr/>
        </p:nvSpPr>
        <p:spPr bwMode="auto">
          <a:xfrm>
            <a:off x="5627687" y="6215064"/>
            <a:ext cx="4265613" cy="5095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100750" tIns="50377" rIns="100750" bIns="50377">
            <a:spAutoFit/>
          </a:bodyPr>
          <a:lstStyle/>
          <a:p>
            <a:r>
              <a:rPr lang="en-US" altLang="ja-JP" sz="2600" b="1" dirty="0">
                <a:solidFill>
                  <a:srgbClr val="FF0000"/>
                </a:solidFill>
                <a:latin typeface="Times New Roman" pitchFamily="18" charset="0"/>
              </a:rPr>
              <a:t>AGS </a:t>
            </a:r>
            <a:r>
              <a:rPr lang="en-US" altLang="ja-JP" sz="2600" b="1" dirty="0" err="1">
                <a:solidFill>
                  <a:srgbClr val="FF0000"/>
                </a:solidFill>
                <a:latin typeface="Times New Roman" pitchFamily="18" charset="0"/>
              </a:rPr>
              <a:t>pC</a:t>
            </a:r>
            <a:r>
              <a:rPr lang="en-US" altLang="ja-JP" sz="2600" b="1" dirty="0">
                <a:solidFill>
                  <a:srgbClr val="FF0000"/>
                </a:solidFill>
                <a:latin typeface="Times New Roman" pitchFamily="18" charset="0"/>
              </a:rPr>
              <a:t> “CNI” </a:t>
            </a:r>
            <a:r>
              <a:rPr lang="en-US" altLang="ja-JP" sz="2600" b="1" dirty="0" err="1">
                <a:solidFill>
                  <a:srgbClr val="FF0000"/>
                </a:solidFill>
                <a:latin typeface="Times New Roman" pitchFamily="18" charset="0"/>
              </a:rPr>
              <a:t>polarimeter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22662" name="Line 148"/>
          <p:cNvSpPr>
            <a:spLocks noChangeShapeType="1"/>
          </p:cNvSpPr>
          <p:nvPr/>
        </p:nvSpPr>
        <p:spPr bwMode="auto">
          <a:xfrm flipH="1">
            <a:off x="4787900" y="5964239"/>
            <a:ext cx="923925" cy="2508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100750" tIns="50377" rIns="100750" bIns="50377"/>
          <a:lstStyle/>
          <a:p>
            <a:endParaRPr lang="en-US"/>
          </a:p>
        </p:txBody>
      </p:sp>
      <p:sp>
        <p:nvSpPr>
          <p:cNvPr id="22663" name="Line 149"/>
          <p:cNvSpPr>
            <a:spLocks noChangeShapeType="1"/>
          </p:cNvSpPr>
          <p:nvPr/>
        </p:nvSpPr>
        <p:spPr bwMode="auto">
          <a:xfrm flipH="1" flipV="1">
            <a:off x="4535487" y="6299200"/>
            <a:ext cx="1135063" cy="168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00750" tIns="50377" rIns="100750" bIns="50377"/>
          <a:lstStyle/>
          <a:p>
            <a:endParaRPr lang="en-US"/>
          </a:p>
        </p:txBody>
      </p:sp>
      <p:grpSp>
        <p:nvGrpSpPr>
          <p:cNvPr id="22664" name="Group 150"/>
          <p:cNvGrpSpPr>
            <a:grpSpLocks/>
          </p:cNvGrpSpPr>
          <p:nvPr/>
        </p:nvGrpSpPr>
        <p:grpSpPr bwMode="auto">
          <a:xfrm>
            <a:off x="3863976" y="6048375"/>
            <a:ext cx="252413" cy="139700"/>
            <a:chOff x="2048" y="3408"/>
            <a:chExt cx="144" cy="80"/>
          </a:xfrm>
        </p:grpSpPr>
        <p:sp>
          <p:nvSpPr>
            <p:cNvPr id="22670" name="Oval 151"/>
            <p:cNvSpPr>
              <a:spLocks noChangeArrowheads="1"/>
            </p:cNvSpPr>
            <p:nvPr/>
          </p:nvSpPr>
          <p:spPr bwMode="auto">
            <a:xfrm rot="1605178">
              <a:off x="2048" y="3408"/>
              <a:ext cx="144" cy="8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1" name="AutoShape 152"/>
            <p:cNvSpPr>
              <a:spLocks noChangeArrowheads="1"/>
            </p:cNvSpPr>
            <p:nvPr/>
          </p:nvSpPr>
          <p:spPr bwMode="auto">
            <a:xfrm rot="1757191">
              <a:off x="2085" y="3416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65" name="Text Box 153"/>
          <p:cNvSpPr txBox="1">
            <a:spLocks noChangeArrowheads="1"/>
          </p:cNvSpPr>
          <p:nvPr/>
        </p:nvSpPr>
        <p:spPr bwMode="auto">
          <a:xfrm>
            <a:off x="6488114" y="5227638"/>
            <a:ext cx="1210154" cy="37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50" tIns="50377" rIns="100750" bIns="50377">
            <a:spAutoFit/>
          </a:bodyPr>
          <a:lstStyle/>
          <a:p>
            <a:pPr eaLnBrk="0" hangingPunct="0"/>
            <a:r>
              <a:rPr lang="en-US" altLang="ja-JP" b="1">
                <a:solidFill>
                  <a:srgbClr val="FF0000"/>
                </a:solidFill>
                <a:latin typeface="Times New Roman" pitchFamily="18" charset="0"/>
              </a:rPr>
              <a:t>5% Snake</a:t>
            </a:r>
          </a:p>
        </p:txBody>
      </p:sp>
      <p:sp>
        <p:nvSpPr>
          <p:cNvPr id="22666" name="Line 154"/>
          <p:cNvSpPr>
            <a:spLocks noChangeShapeType="1"/>
          </p:cNvSpPr>
          <p:nvPr/>
        </p:nvSpPr>
        <p:spPr bwMode="auto">
          <a:xfrm flipH="1">
            <a:off x="5461001" y="5456238"/>
            <a:ext cx="1027113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100750" tIns="50377" rIns="100750" bIns="50377"/>
          <a:lstStyle/>
          <a:p>
            <a:endParaRPr lang="en-US"/>
          </a:p>
        </p:txBody>
      </p:sp>
      <p:sp>
        <p:nvSpPr>
          <p:cNvPr id="22667" name="Text Box 166"/>
          <p:cNvSpPr txBox="1">
            <a:spLocks noChangeArrowheads="1"/>
          </p:cNvSpPr>
          <p:nvPr/>
        </p:nvSpPr>
        <p:spPr bwMode="auto">
          <a:xfrm>
            <a:off x="5497512" y="4465638"/>
            <a:ext cx="435451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50" tIns="50377" rIns="100750" bIns="50377">
            <a:spAutoFit/>
          </a:bodyPr>
          <a:lstStyle/>
          <a:p>
            <a:r>
              <a:rPr lang="en-US" b="1" dirty="0">
                <a:sym typeface="Symbol" pitchFamily="18" charset="2"/>
              </a:rPr>
              <a:t></a:t>
            </a:r>
            <a:r>
              <a:rPr lang="en-US" sz="3100" b="1" baseline="30000" dirty="0">
                <a:sym typeface="Symbol" pitchFamily="18" charset="2"/>
              </a:rPr>
              <a:t>* 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~ 21 m for pp2pp/STAR in 2009</a:t>
            </a:r>
          </a:p>
        </p:txBody>
      </p:sp>
      <p:sp>
        <p:nvSpPr>
          <p:cNvPr id="22668" name="Text Box 166"/>
          <p:cNvSpPr txBox="1">
            <a:spLocks noChangeArrowheads="1"/>
          </p:cNvSpPr>
          <p:nvPr/>
        </p:nvSpPr>
        <p:spPr bwMode="auto">
          <a:xfrm>
            <a:off x="6411913" y="2179638"/>
            <a:ext cx="2743200" cy="37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50" tIns="50377" rIns="100750" bIns="50377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Former location of pp2pp</a:t>
            </a:r>
          </a:p>
        </p:txBody>
      </p:sp>
      <p:sp>
        <p:nvSpPr>
          <p:cNvPr id="22669" name="Line 97"/>
          <p:cNvSpPr>
            <a:spLocks noChangeShapeType="1"/>
          </p:cNvSpPr>
          <p:nvPr/>
        </p:nvSpPr>
        <p:spPr bwMode="auto">
          <a:xfrm flipH="1">
            <a:off x="7326313" y="2484439"/>
            <a:ext cx="304800" cy="441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00750" tIns="50377" rIns="100750" bIns="50377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6600"/>
                </a:solidFill>
                <a:latin typeface="+mn-lt"/>
              </a:rPr>
              <a:t>Sept. 7, 2011</a:t>
            </a:r>
            <a:endParaRPr lang="en-US" b="1" dirty="0">
              <a:solidFill>
                <a:srgbClr val="FF6600"/>
              </a:solidFill>
              <a:latin typeface="+mn-lt"/>
              <a:ea typeface="휴먼매직체"/>
              <a:cs typeface="휴먼매직체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444214" y="7049762"/>
            <a:ext cx="3192198" cy="402483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>
                <a:solidFill>
                  <a:srgbClr val="FF6600"/>
                </a:solidFill>
                <a:latin typeface="+mn-lt"/>
              </a:rPr>
              <a:t>Kin Yip</a:t>
            </a:r>
            <a:endParaRPr lang="en-US" dirty="0">
              <a:solidFill>
                <a:srgbClr val="FF66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31115-EF4B-41FD-A3A7-D23D28D8880C}" type="slidenum">
              <a:rPr lang="en-US" b="1" smtClean="0">
                <a:solidFill>
                  <a:srgbClr val="FF6600"/>
                </a:solidFill>
                <a:latin typeface="+mn-lt"/>
              </a:rPr>
              <a:pPr>
                <a:defRPr/>
              </a:pPr>
              <a:t>3</a:t>
            </a:fld>
            <a:endParaRPr lang="en-US" b="1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7864" y="305449"/>
            <a:ext cx="7843438" cy="702080"/>
          </a:xfrm>
          <a:solidFill>
            <a:srgbClr val="FFFF00"/>
          </a:solidFill>
        </p:spPr>
        <p:txBody>
          <a:bodyPr rtlCol="0">
            <a:normAutofit/>
          </a:bodyPr>
          <a:lstStyle/>
          <a:p>
            <a:pPr defTabSz="1007421">
              <a:defRPr/>
            </a:pP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Physics with Tagged Forward 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Protons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7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5124450" y="3516313"/>
            <a:ext cx="4956175" cy="1092200"/>
          </a:xfrm>
        </p:spPr>
        <p:txBody>
          <a:bodyPr rtlCol="0">
            <a:normAutofit fontScale="92500" lnSpcReduction="20000"/>
          </a:bodyPr>
          <a:lstStyle/>
          <a:p>
            <a:pPr marL="377782" indent="-377782" algn="ctr" defTabSz="1007421">
              <a:lnSpc>
                <a:spcPct val="90000"/>
              </a:lnSpc>
              <a:buNone/>
              <a:defRPr/>
            </a:pP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 + p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p + X + p</a:t>
            </a:r>
          </a:p>
          <a:p>
            <a:pPr marL="377782" indent="-377782" algn="ctr" defTabSz="1007421">
              <a:lnSpc>
                <a:spcPct val="90000"/>
              </a:lnSpc>
              <a:buNone/>
              <a:defRPr/>
            </a:pP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Pomeron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Exchange (DPE)</a:t>
            </a:r>
          </a:p>
          <a:p>
            <a:pPr marL="377782" indent="-377782" algn="ctr" defTabSz="1007421">
              <a:lnSpc>
                <a:spcPct val="90000"/>
              </a:lnSpc>
              <a:buNone/>
              <a:defRPr/>
            </a:pP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diffractive X= particles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glueballs</a:t>
            </a:r>
            <a:endParaRPr lang="en-US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377782" indent="-377782" algn="ctr" defTabSz="1007421">
              <a:lnSpc>
                <a:spcPct val="90000"/>
              </a:lnSpc>
              <a:buNone/>
              <a:defRPr/>
            </a:pPr>
            <a:r>
              <a:rPr lang="en-US" sz="2000" b="1" dirty="0">
                <a:solidFill>
                  <a:srgbClr val="E00000"/>
                </a:solidFill>
                <a:sym typeface="Symbol" pitchFamily="18" charset="2"/>
              </a:rPr>
              <a:t>Discovery Physics</a:t>
            </a:r>
            <a:endParaRPr lang="en-US" sz="2000" b="1" dirty="0">
              <a:solidFill>
                <a:srgbClr val="008000"/>
              </a:solidFill>
              <a:sym typeface="Symbol" pitchFamily="18" charset="2"/>
            </a:endParaRPr>
          </a:p>
        </p:txBody>
      </p:sp>
      <p:sp>
        <p:nvSpPr>
          <p:cNvPr id="2" name="Footer Placeholder 4"/>
          <p:cNvSpPr txBox="1">
            <a:spLocks noGrp="1"/>
          </p:cNvSpPr>
          <p:nvPr/>
        </p:nvSpPr>
        <p:spPr bwMode="auto">
          <a:xfrm>
            <a:off x="3948113" y="6888164"/>
            <a:ext cx="2268538" cy="50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50" tIns="50377" rIns="100750" bIns="50377"/>
          <a:lstStyle/>
          <a:p>
            <a:pPr algn="ctr"/>
            <a:endParaRPr lang="en-US" sz="1500" b="1" dirty="0">
              <a:solidFill>
                <a:srgbClr val="333399"/>
              </a:solidFill>
              <a:ea typeface="Osaka" pitchFamily="-65" charset="-128"/>
            </a:endParaRPr>
          </a:p>
        </p:txBody>
      </p:sp>
      <p:pic>
        <p:nvPicPr>
          <p:cNvPr id="23558" name="Picture 16" descr="Cent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5113" y="2173288"/>
            <a:ext cx="4084638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7" descr="Elast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489" y="2173289"/>
            <a:ext cx="4054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1733550" y="3600450"/>
            <a:ext cx="235108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1" rIns="91401" bIns="45701"/>
          <a:lstStyle/>
          <a:p>
            <a:pPr marL="373024" indent="-373024" algn="ctr">
              <a:spcBef>
                <a:spcPct val="20000"/>
              </a:spcBef>
            </a:pP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p + p 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p + p</a:t>
            </a:r>
          </a:p>
          <a:p>
            <a:pPr marL="373024" indent="-373024" algn="ctr">
              <a:spcBef>
                <a:spcPct val="20000"/>
              </a:spcBef>
            </a:pP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elastic</a:t>
            </a:r>
            <a:endParaRPr lang="en-US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23561" name="Picture 18" descr="SingleDif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40050" y="5303839"/>
            <a:ext cx="4000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Rectangle 14"/>
          <p:cNvSpPr>
            <a:spLocks noChangeArrowheads="1"/>
          </p:cNvSpPr>
          <p:nvPr/>
        </p:nvSpPr>
        <p:spPr bwMode="auto">
          <a:xfrm>
            <a:off x="2906712" y="6751639"/>
            <a:ext cx="3858670" cy="36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1" tIns="45701" rIns="91401" bIns="45701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Single Diffraction Dissociation (SDD)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3" name="Rectangle 17"/>
          <p:cNvSpPr>
            <a:spLocks noChangeArrowheads="1"/>
          </p:cNvSpPr>
          <p:nvPr/>
        </p:nvSpPr>
        <p:spPr bwMode="auto">
          <a:xfrm>
            <a:off x="2265362" y="1417638"/>
            <a:ext cx="5865813" cy="37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50" tIns="50377" rIns="100750" bIns="50377">
            <a:spAutoFit/>
          </a:bodyPr>
          <a:lstStyle/>
          <a:p>
            <a:r>
              <a:rPr lang="en-US" b="1">
                <a:solidFill>
                  <a:srgbClr val="330066"/>
                </a:solidFill>
                <a:latin typeface="Times New Roman" pitchFamily="18" charset="0"/>
                <a:cs typeface="Times New Roman" pitchFamily="18" charset="0"/>
              </a:rPr>
              <a:t>QCD color singlet exchange: C</a:t>
            </a:r>
            <a:r>
              <a:rPr lang="en-US" b="1">
                <a:solidFill>
                  <a:srgbClr val="33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</a:t>
            </a:r>
            <a:r>
              <a:rPr lang="en-US" b="1">
                <a:solidFill>
                  <a:srgbClr val="330066"/>
                </a:solidFill>
                <a:latin typeface="Times New Roman" pitchFamily="18" charset="0"/>
                <a:cs typeface="Times New Roman" pitchFamily="18" charset="0"/>
              </a:rPr>
              <a:t>1, C</a:t>
            </a:r>
            <a:r>
              <a:rPr lang="en-US" b="1">
                <a:solidFill>
                  <a:srgbClr val="33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</a:t>
            </a:r>
            <a:r>
              <a:rPr lang="en-US" b="1">
                <a:solidFill>
                  <a:srgbClr val="33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20032" y="1907629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+mn-lt"/>
              </a:rPr>
              <a:t>azimuthal</a:t>
            </a:r>
            <a:endParaRPr lang="en-US" b="1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68569" y="344650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rapidity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13" y="1341438"/>
            <a:ext cx="9601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544513" y="152399"/>
            <a:ext cx="8686800" cy="960438"/>
          </a:xfrm>
          <a:solidFill>
            <a:srgbClr val="FFFF00"/>
          </a:solidFill>
        </p:spPr>
        <p:txBody>
          <a:bodyPr tIns="38787" rtlCol="0">
            <a:normAutofit fontScale="90000"/>
          </a:bodyPr>
          <a:lstStyle/>
          <a:p>
            <a:pPr defTabSz="1007421">
              <a:tabLst>
                <a:tab pos="722013" algn="l"/>
                <a:tab pos="1445614" algn="l"/>
                <a:tab pos="2169214" algn="l"/>
                <a:tab pos="2892813" algn="l"/>
                <a:tab pos="3616413" algn="l"/>
                <a:tab pos="4340013" algn="l"/>
                <a:tab pos="5063613" algn="l"/>
                <a:tab pos="5787212" algn="l"/>
                <a:tab pos="6510812" algn="l"/>
                <a:tab pos="7234411" algn="l"/>
                <a:tab pos="7958012" algn="l"/>
                <a:tab pos="8681612" algn="l"/>
              </a:tabLst>
              <a:defRPr/>
            </a:pPr>
            <a:r>
              <a:rPr lang="en-US" sz="4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</a:t>
            </a:r>
            <a:r>
              <a:rPr lang="en-US" sz="4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Helicity</a:t>
            </a:r>
            <a:r>
              <a:rPr lang="en-US" sz="4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amplitudes for spin </a:t>
            </a:r>
            <a:r>
              <a:rPr lang="en-US" sz="4300" dirty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½ ½ </a:t>
            </a:r>
            <a:r>
              <a:rPr lang="en-US" sz="4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4300" dirty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½</a:t>
            </a:r>
            <a:r>
              <a:rPr lang="en-US" sz="4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4300" dirty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½</a:t>
            </a:r>
            <a:endParaRPr lang="en-US" sz="4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Sept. 7, 2011</a:t>
            </a:r>
            <a:endParaRPr lang="en-US" dirty="0">
              <a:ea typeface="휴먼매직체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44214" y="7157774"/>
            <a:ext cx="3192198" cy="402483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Kin Yip</a:t>
            </a:r>
            <a:endParaRPr lang="en-US" dirty="0">
              <a:ea typeface="휴먼매직체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584710" y="7157774"/>
            <a:ext cx="2352146" cy="402483"/>
          </a:xfrm>
        </p:spPr>
        <p:txBody>
          <a:bodyPr/>
          <a:lstStyle/>
          <a:p>
            <a:pPr>
              <a:defRPr/>
            </a:pPr>
            <a:fld id="{EEB8D3D5-E571-4AA6-B7F1-BF8A1D0CC8B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4" y="1036639"/>
            <a:ext cx="9439275" cy="634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1"/>
          <p:cNvSpPr>
            <a:spLocks noGrp="1" noChangeArrowheads="1"/>
          </p:cNvSpPr>
          <p:nvPr>
            <p:ph type="title"/>
          </p:nvPr>
        </p:nvSpPr>
        <p:spPr>
          <a:xfrm>
            <a:off x="544513" y="152401"/>
            <a:ext cx="8686800" cy="808038"/>
          </a:xfrm>
          <a:solidFill>
            <a:srgbClr val="FFFF00"/>
          </a:solidFill>
        </p:spPr>
        <p:txBody>
          <a:bodyPr tIns="38787">
            <a:normAutofit/>
          </a:bodyPr>
          <a:lstStyle/>
          <a:p>
            <a:pPr defTabSz="1004784">
              <a:tabLst>
                <a:tab pos="719063" algn="l"/>
                <a:tab pos="1442889" algn="l"/>
                <a:tab pos="2166713" algn="l"/>
                <a:tab pos="2890538" algn="l"/>
                <a:tab pos="3614363" algn="l"/>
                <a:tab pos="4338189" algn="l"/>
                <a:tab pos="5062013" algn="l"/>
                <a:tab pos="5785838" algn="l"/>
                <a:tab pos="6509664" algn="l"/>
                <a:tab pos="7233488" algn="l"/>
                <a:tab pos="7955726" algn="l"/>
                <a:tab pos="8679550" algn="l"/>
              </a:tabLst>
            </a:pPr>
            <a:r>
              <a:rPr lang="en-US" sz="4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A</a:t>
            </a:r>
            <a:r>
              <a:rPr lang="en-US" sz="43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4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Nuclear Coulomb Interaction</a:t>
            </a:r>
            <a:endParaRPr lang="en-US" sz="4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95796" y="7193778"/>
            <a:ext cx="2352146" cy="402483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Sept. 7, 2011</a:t>
            </a:r>
            <a:endParaRPr lang="en-US" dirty="0">
              <a:ea typeface="휴먼매직체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312120" y="7193778"/>
            <a:ext cx="3192198" cy="402483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Kin Yip</a:t>
            </a:r>
            <a:endParaRPr lang="en-US" dirty="0">
              <a:ea typeface="휴먼매직체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68686" y="7085766"/>
            <a:ext cx="2352146" cy="402483"/>
          </a:xfrm>
        </p:spPr>
        <p:txBody>
          <a:bodyPr/>
          <a:lstStyle/>
          <a:p>
            <a:pPr>
              <a:defRPr/>
            </a:pPr>
            <a:fld id="{EEB8D3D5-E571-4AA6-B7F1-BF8A1D0CC8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163513" y="3419797"/>
            <a:ext cx="5181600" cy="14619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r>
              <a:rPr lang="en-US" sz="2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In the absence of </a:t>
            </a:r>
            <a:r>
              <a:rPr lang="en-US" sz="2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hadronic</a:t>
            </a:r>
            <a:r>
              <a:rPr lang="en-US" sz="2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spin-flip contributions, A</a:t>
            </a:r>
            <a:r>
              <a:rPr lang="en-US" sz="2300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is exactly calculable</a:t>
            </a:r>
            <a:r>
              <a:rPr lang="en-US" sz="23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Kopeliovich</a:t>
            </a:r>
            <a:r>
              <a:rPr lang="en-US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Lapidus</a:t>
            </a:r>
            <a:r>
              <a:rPr lang="en-US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Sov</a:t>
            </a:r>
            <a:r>
              <a:rPr lang="en-US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J. </a:t>
            </a:r>
            <a:r>
              <a:rPr lang="en-US" sz="2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en-US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Phys. </a:t>
            </a:r>
            <a:r>
              <a:rPr lang="en-US" sz="200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19, </a:t>
            </a:r>
            <a:r>
              <a:rPr lang="en-US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114 (1974).]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56" y="6912185"/>
            <a:ext cx="4840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+mn-lt"/>
              </a:rPr>
              <a:t>N.H. </a:t>
            </a:r>
            <a:r>
              <a:rPr lang="en-US" sz="1600" b="1" dirty="0" err="1" smtClean="0">
                <a:solidFill>
                  <a:srgbClr val="C00000"/>
                </a:solidFill>
                <a:latin typeface="+mn-lt"/>
              </a:rPr>
              <a:t>Buttimore</a:t>
            </a:r>
            <a:r>
              <a:rPr lang="en-US" sz="1600" b="1" dirty="0" smtClean="0">
                <a:solidFill>
                  <a:srgbClr val="C00000"/>
                </a:solidFill>
                <a:latin typeface="+mn-lt"/>
              </a:rPr>
              <a:t>, et al., Phys. Rev. D 59 (1999) 114010.</a:t>
            </a:r>
            <a:endParaRPr lang="en-US" sz="1600" b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8446046" y="4800600"/>
            <a:ext cx="1399032" cy="1588"/>
          </a:xfrm>
          <a:prstGeom prst="straightConnector1">
            <a:avLst/>
          </a:prstGeom>
          <a:ln w="31750" cap="rnd" cmpd="sng">
            <a:solidFill>
              <a:srgbClr val="FF0000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259167" y="4067869"/>
            <a:ext cx="461665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Our data reach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9" name="Picture 6" descr="imag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870" y="4474817"/>
            <a:ext cx="4030342" cy="25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33"/>
          <p:cNvPicPr>
            <a:picLocks noChangeAspect="1" noChangeArrowheads="1"/>
          </p:cNvPicPr>
          <p:nvPr/>
        </p:nvPicPr>
        <p:blipFill>
          <a:blip r:embed="rId4" cstate="print"/>
          <a:srcRect r="957"/>
          <a:stretch>
            <a:fillRect/>
          </a:stretch>
        </p:blipFill>
        <p:spPr bwMode="auto">
          <a:xfrm>
            <a:off x="3915474" y="4337346"/>
            <a:ext cx="4293190" cy="287772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8186" y="4266676"/>
            <a:ext cx="2442439" cy="228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6" name="Picture 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00" y="971525"/>
            <a:ext cx="4355252" cy="329930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-7948" y="979215"/>
            <a:ext cx="9549823" cy="64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/>
          <a:lstStyle/>
          <a:p>
            <a:pPr marL="301501" indent="-301501" defTabSz="914021" eaLnBrk="0" hangingPunct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2600" b="1" dirty="0">
                <a:solidFill>
                  <a:srgbClr val="FFFFFF"/>
                </a:solidFill>
                <a:latin typeface="Times New Roman" pitchFamily="18" charset="0"/>
                <a:cs typeface="+mn-cs"/>
              </a:rPr>
              <a:t>  </a:t>
            </a:r>
            <a:endParaRPr lang="ru-RU" sz="2600" b="1" dirty="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-446088" y="539478"/>
            <a:ext cx="10526713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/>
          <a:lstStyle/>
          <a:p>
            <a:pPr marL="301501" indent="-301501" defTabSz="914021" eaLnBrk="0" hangingPunct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2600" b="1" dirty="0">
                <a:solidFill>
                  <a:srgbClr val="FFFFFF"/>
                </a:solidFill>
                <a:latin typeface="Times New Roman" pitchFamily="18" charset="0"/>
                <a:cs typeface="+mn-cs"/>
              </a:rPr>
              <a:t>  </a:t>
            </a:r>
            <a:endParaRPr lang="ru-RU" sz="2600" b="1" dirty="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-7948" y="979215"/>
            <a:ext cx="9549823" cy="64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/>
          <a:lstStyle/>
          <a:p>
            <a:pPr marL="301501" indent="-301501" defTabSz="914021" eaLnBrk="0" hangingPunct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2600" b="1" dirty="0">
                <a:solidFill>
                  <a:srgbClr val="FFFFFF"/>
                </a:solidFill>
                <a:latin typeface="Times New Roman" pitchFamily="18" charset="0"/>
                <a:cs typeface="+mn-cs"/>
              </a:rPr>
              <a:t>  </a:t>
            </a:r>
            <a:endParaRPr lang="ru-RU" sz="2600" b="1" dirty="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6640" name="Text Box 10"/>
          <p:cNvSpPr txBox="1">
            <a:spLocks noChangeArrowheads="1"/>
          </p:cNvSpPr>
          <p:nvPr/>
        </p:nvSpPr>
        <p:spPr bwMode="auto">
          <a:xfrm>
            <a:off x="2122160" y="4562799"/>
            <a:ext cx="1648208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E704@FNAL</a:t>
            </a:r>
          </a:p>
          <a:p>
            <a:r>
              <a:rPr lang="en-US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s</a:t>
            </a:r>
            <a:r>
              <a:rPr lang="en-US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19.4 </a:t>
            </a:r>
            <a:r>
              <a:rPr lang="en-US" sz="1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endParaRPr lang="en-US" sz="17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PRD48(93)3026</a:t>
            </a:r>
          </a:p>
        </p:txBody>
      </p:sp>
      <p:sp>
        <p:nvSpPr>
          <p:cNvPr id="26642" name="Text Box 34"/>
          <p:cNvSpPr txBox="1">
            <a:spLocks noChangeArrowheads="1"/>
          </p:cNvSpPr>
          <p:nvPr/>
        </p:nvSpPr>
        <p:spPr bwMode="auto">
          <a:xfrm>
            <a:off x="6012420" y="4571925"/>
            <a:ext cx="1625766" cy="877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pp2pp@RHIC</a:t>
            </a:r>
          </a:p>
          <a:p>
            <a:r>
              <a:rPr lang="en-US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s</a:t>
            </a:r>
            <a:r>
              <a:rPr lang="en-US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200 </a:t>
            </a:r>
            <a:r>
              <a:rPr lang="en-US" sz="1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endParaRPr lang="en-US" sz="17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PLB632(06)167</a:t>
            </a:r>
          </a:p>
        </p:txBody>
      </p:sp>
      <p:sp>
        <p:nvSpPr>
          <p:cNvPr id="26643" name="Rectangle 41"/>
          <p:cNvSpPr>
            <a:spLocks noChangeArrowheads="1"/>
          </p:cNvSpPr>
          <p:nvPr/>
        </p:nvSpPr>
        <p:spPr bwMode="auto">
          <a:xfrm>
            <a:off x="7965060" y="2027832"/>
            <a:ext cx="1139010" cy="263944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6644" name="Picture 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3417" y="1082031"/>
            <a:ext cx="4517707" cy="334879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26645" name="Text Box 38"/>
          <p:cNvSpPr txBox="1">
            <a:spLocks noChangeArrowheads="1"/>
          </p:cNvSpPr>
          <p:nvPr/>
        </p:nvSpPr>
        <p:spPr bwMode="auto">
          <a:xfrm>
            <a:off x="1437659" y="2814167"/>
            <a:ext cx="186621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HJet@RHIC</a:t>
            </a:r>
            <a:endParaRPr lang="en-US" sz="1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PRD79(09)094014</a:t>
            </a:r>
          </a:p>
        </p:txBody>
      </p:sp>
      <p:sp>
        <p:nvSpPr>
          <p:cNvPr id="35" name="Скругленная прямоугольная выноска 33"/>
          <p:cNvSpPr/>
          <p:nvPr/>
        </p:nvSpPr>
        <p:spPr bwMode="auto">
          <a:xfrm>
            <a:off x="8316676" y="1655601"/>
            <a:ext cx="1350710" cy="577850"/>
          </a:xfrm>
          <a:prstGeom prst="wedgeRoundRectCallout">
            <a:avLst>
              <a:gd name="adj1" fmla="val -69068"/>
              <a:gd name="adj2" fmla="val 138238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defTabSz="455424">
              <a:lnSpc>
                <a:spcPct val="85000"/>
              </a:lnSpc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hadronic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defTabSz="455424">
              <a:lnSpc>
                <a:spcPct val="85000"/>
              </a:lnSpc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spin-flip</a:t>
            </a:r>
          </a:p>
        </p:txBody>
      </p:sp>
      <p:sp>
        <p:nvSpPr>
          <p:cNvPr id="36" name="Скругленная прямоугольная выноска 34"/>
          <p:cNvSpPr/>
          <p:nvPr/>
        </p:nvSpPr>
        <p:spPr bwMode="auto">
          <a:xfrm>
            <a:off x="3656199" y="1247503"/>
            <a:ext cx="1395556" cy="576261"/>
          </a:xfrm>
          <a:prstGeom prst="wedgeRoundRectCallout">
            <a:avLst>
              <a:gd name="adj1" fmla="val -69068"/>
              <a:gd name="adj2" fmla="val 138238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defTabSz="455424">
              <a:lnSpc>
                <a:spcPct val="85000"/>
              </a:lnSpc>
              <a:defRPr/>
            </a:pPr>
            <a:r>
              <a:rPr lang="en-US" sz="1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hadronic</a:t>
            </a:r>
            <a:endParaRPr 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55424">
              <a:lnSpc>
                <a:spcPct val="85000"/>
              </a:lnSpc>
              <a:defRPr/>
            </a:pP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spin-flip</a:t>
            </a:r>
          </a:p>
        </p:txBody>
      </p:sp>
      <p:sp>
        <p:nvSpPr>
          <p:cNvPr id="26649" name="Text Box 38"/>
          <p:cNvSpPr txBox="1">
            <a:spLocks noChangeArrowheads="1"/>
          </p:cNvSpPr>
          <p:nvPr/>
        </p:nvSpPr>
        <p:spPr bwMode="auto">
          <a:xfrm>
            <a:off x="6037505" y="2814167"/>
            <a:ext cx="186621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HJet@RHIC</a:t>
            </a:r>
            <a:endParaRPr lang="en-US" sz="1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PRD79(09)094014</a:t>
            </a:r>
          </a:p>
        </p:txBody>
      </p:sp>
      <p:sp>
        <p:nvSpPr>
          <p:cNvPr id="39" name="Скругленная прямоугольная выноска 35"/>
          <p:cNvSpPr/>
          <p:nvPr/>
        </p:nvSpPr>
        <p:spPr bwMode="auto">
          <a:xfrm>
            <a:off x="6366137" y="5449088"/>
            <a:ext cx="1160842" cy="526993"/>
          </a:xfrm>
          <a:prstGeom prst="wedgeRoundRectCallout">
            <a:avLst>
              <a:gd name="adj1" fmla="val 10523"/>
              <a:gd name="adj2" fmla="val 120251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defTabSz="455424">
              <a:lnSpc>
                <a:spcPct val="85000"/>
              </a:lnSpc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hadronic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defTabSz="455424">
              <a:lnSpc>
                <a:spcPct val="85000"/>
              </a:lnSpc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spin-flip</a:t>
            </a:r>
          </a:p>
        </p:txBody>
      </p:sp>
      <p:sp>
        <p:nvSpPr>
          <p:cNvPr id="26627" name="Rectangle 8"/>
          <p:cNvSpPr>
            <a:spLocks noChangeArrowheads="1"/>
          </p:cNvSpPr>
          <p:nvPr/>
        </p:nvSpPr>
        <p:spPr bwMode="auto">
          <a:xfrm>
            <a:off x="0" y="-184648"/>
            <a:ext cx="184652" cy="36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1" tIns="45701" rIns="91401" bIns="45701" anchor="ctr">
            <a:spAutoFit/>
          </a:bodyPr>
          <a:lstStyle/>
          <a:p>
            <a:endParaRPr lang="en-US"/>
          </a:p>
        </p:txBody>
      </p:sp>
      <p:sp>
        <p:nvSpPr>
          <p:cNvPr id="26628" name="Rectangle 10"/>
          <p:cNvSpPr>
            <a:spLocks noChangeArrowheads="1"/>
          </p:cNvSpPr>
          <p:nvPr/>
        </p:nvSpPr>
        <p:spPr bwMode="auto">
          <a:xfrm>
            <a:off x="0" y="43953"/>
            <a:ext cx="184652" cy="36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1" tIns="45701" rIns="91401" bIns="45701" anchor="ctr">
            <a:spAutoFit/>
          </a:bodyPr>
          <a:lstStyle/>
          <a:p>
            <a:endParaRPr lang="en-US"/>
          </a:p>
        </p:txBody>
      </p:sp>
      <p:sp>
        <p:nvSpPr>
          <p:cNvPr id="26629" name="Rectangle 11"/>
          <p:cNvSpPr>
            <a:spLocks noChangeArrowheads="1"/>
          </p:cNvSpPr>
          <p:nvPr/>
        </p:nvSpPr>
        <p:spPr bwMode="auto">
          <a:xfrm>
            <a:off x="0" y="510678"/>
            <a:ext cx="184652" cy="36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1" tIns="45701" rIns="91401" bIns="45701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6630" name="Rectangle 13"/>
          <p:cNvSpPr>
            <a:spLocks noChangeArrowheads="1"/>
          </p:cNvSpPr>
          <p:nvPr/>
        </p:nvSpPr>
        <p:spPr bwMode="auto">
          <a:xfrm>
            <a:off x="1" y="-847725"/>
            <a:ext cx="184626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33" tIns="913733" rIns="913733" bIns="913733" anchor="ctr">
            <a:spAutoFit/>
          </a:bodyPr>
          <a:lstStyle/>
          <a:p>
            <a:endParaRPr lang="en-US"/>
          </a:p>
        </p:txBody>
      </p:sp>
      <p:sp>
        <p:nvSpPr>
          <p:cNvPr id="26631" name="Rectangle 16"/>
          <p:cNvSpPr>
            <a:spLocks noChangeArrowheads="1"/>
          </p:cNvSpPr>
          <p:nvPr/>
        </p:nvSpPr>
        <p:spPr bwMode="auto">
          <a:xfrm>
            <a:off x="1" y="-847725"/>
            <a:ext cx="184626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33" tIns="913733" rIns="913733" bIns="913733" anchor="ctr">
            <a:spAutoFit/>
          </a:bodyPr>
          <a:lstStyle/>
          <a:p>
            <a:endParaRPr lang="en-US"/>
          </a:p>
        </p:txBody>
      </p:sp>
      <p:sp>
        <p:nvSpPr>
          <p:cNvPr id="26632" name="Rectangle 19"/>
          <p:cNvSpPr>
            <a:spLocks noChangeArrowheads="1"/>
          </p:cNvSpPr>
          <p:nvPr/>
        </p:nvSpPr>
        <p:spPr bwMode="auto">
          <a:xfrm>
            <a:off x="1" y="-847725"/>
            <a:ext cx="184626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33" tIns="913733" rIns="913733" bIns="913733" anchor="ctr">
            <a:spAutoFit/>
          </a:bodyPr>
          <a:lstStyle/>
          <a:p>
            <a:endParaRPr lang="en-US"/>
          </a:p>
        </p:txBody>
      </p:sp>
      <p:sp>
        <p:nvSpPr>
          <p:cNvPr id="26633" name="Rectangle 22"/>
          <p:cNvSpPr>
            <a:spLocks noChangeArrowheads="1"/>
          </p:cNvSpPr>
          <p:nvPr/>
        </p:nvSpPr>
        <p:spPr bwMode="auto">
          <a:xfrm>
            <a:off x="1" y="-847725"/>
            <a:ext cx="184626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33" tIns="913733" rIns="913733" bIns="913733" anchor="ctr">
            <a:spAutoFit/>
          </a:bodyPr>
          <a:lstStyle/>
          <a:p>
            <a:endParaRPr lang="en-US"/>
          </a:p>
        </p:txBody>
      </p:sp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2" y="143433"/>
            <a:ext cx="9591675" cy="774699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</a:rPr>
              <a:t>Previous A</a:t>
            </a:r>
            <a:r>
              <a:rPr lang="en-US" sz="4000" baseline="-20000" dirty="0" smtClean="0">
                <a:solidFill>
                  <a:srgbClr val="FF0000"/>
                </a:solidFill>
                <a:latin typeface="Times New Roman" pitchFamily="18" charset="0"/>
              </a:rPr>
              <a:t>N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</a:rPr>
              <a:t>measurements in the CNI region</a:t>
            </a:r>
            <a:endParaRPr lang="ru-RU" sz="40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Sept. 7, 2011</a:t>
            </a:r>
            <a:endParaRPr lang="en-US" dirty="0">
              <a:ea typeface="휴먼매직체"/>
            </a:endParaRPr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Kin Yip</a:t>
            </a:r>
            <a:endParaRPr lang="en-US" dirty="0">
              <a:ea typeface="휴먼매직체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8D3D5-E571-4AA6-B7F1-BF8A1D0CC8B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0" name="Скругленная прямоугольная выноска 36"/>
          <p:cNvSpPr/>
          <p:nvPr/>
        </p:nvSpPr>
        <p:spPr bwMode="auto">
          <a:xfrm>
            <a:off x="80360" y="4078224"/>
            <a:ext cx="1395556" cy="577850"/>
          </a:xfrm>
          <a:prstGeom prst="wedgeRoundRectCallout">
            <a:avLst>
              <a:gd name="adj1" fmla="val 20931"/>
              <a:gd name="adj2" fmla="val 176809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defTabSz="455424">
              <a:lnSpc>
                <a:spcPct val="85000"/>
              </a:lnSpc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hadronic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defTabSz="455424">
              <a:lnSpc>
                <a:spcPct val="85000"/>
              </a:lnSpc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spin-flip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772" y="3492499"/>
            <a:ext cx="9714148" cy="37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13"/>
          <p:cNvSpPr>
            <a:spLocks noChangeArrowheads="1"/>
          </p:cNvSpPr>
          <p:nvPr/>
        </p:nvSpPr>
        <p:spPr bwMode="auto">
          <a:xfrm>
            <a:off x="1" y="-847725"/>
            <a:ext cx="184626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33" tIns="913733" rIns="913733" bIns="913733" anchor="ctr">
            <a:spAutoFit/>
          </a:bodyPr>
          <a:lstStyle/>
          <a:p>
            <a:endParaRPr lang="en-US"/>
          </a:p>
        </p:txBody>
      </p:sp>
      <p:sp>
        <p:nvSpPr>
          <p:cNvPr id="27654" name="Rectangle 16"/>
          <p:cNvSpPr>
            <a:spLocks noChangeArrowheads="1"/>
          </p:cNvSpPr>
          <p:nvPr/>
        </p:nvSpPr>
        <p:spPr bwMode="auto">
          <a:xfrm>
            <a:off x="1" y="-847725"/>
            <a:ext cx="184626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33" tIns="913733" rIns="913733" bIns="913733" anchor="ctr">
            <a:spAutoFit/>
          </a:bodyPr>
          <a:lstStyle/>
          <a:p>
            <a:endParaRPr lang="en-US"/>
          </a:p>
        </p:txBody>
      </p:sp>
      <p:sp>
        <p:nvSpPr>
          <p:cNvPr id="27655" name="Rectangle 19"/>
          <p:cNvSpPr>
            <a:spLocks noChangeArrowheads="1"/>
          </p:cNvSpPr>
          <p:nvPr/>
        </p:nvSpPr>
        <p:spPr bwMode="auto">
          <a:xfrm>
            <a:off x="1" y="-847725"/>
            <a:ext cx="184626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33" tIns="913733" rIns="913733" bIns="913733" anchor="ctr">
            <a:spAutoFit/>
          </a:bodyPr>
          <a:lstStyle/>
          <a:p>
            <a:endParaRPr lang="en-US"/>
          </a:p>
        </p:txBody>
      </p:sp>
      <p:sp>
        <p:nvSpPr>
          <p:cNvPr id="27656" name="Rectangle 22"/>
          <p:cNvSpPr>
            <a:spLocks noChangeArrowheads="1"/>
          </p:cNvSpPr>
          <p:nvPr/>
        </p:nvSpPr>
        <p:spPr bwMode="auto">
          <a:xfrm>
            <a:off x="1" y="-847725"/>
            <a:ext cx="184626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33" tIns="913733" rIns="913733" bIns="913733" anchor="ctr">
            <a:spAutoFit/>
          </a:bodyPr>
          <a:lstStyle/>
          <a:p>
            <a:endParaRPr lang="en-US"/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222708" y="2375682"/>
            <a:ext cx="8382000" cy="5403850"/>
          </a:xfrm>
          <a:prstGeom prst="rect">
            <a:avLst/>
          </a:prstGeom>
        </p:spPr>
        <p:txBody>
          <a:bodyPr lIns="100739" tIns="50372" rIns="100739" bIns="50372">
            <a:normAutofit/>
          </a:bodyPr>
          <a:lstStyle/>
          <a:p>
            <a:pPr marL="377782" indent="-377782" defTabSz="1007421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500" dirty="0">
                <a:latin typeface="Times New Roman" pitchFamily="18" charset="0"/>
                <a:cs typeface="+mn-cs"/>
              </a:rPr>
              <a:t> </a:t>
            </a:r>
            <a:endParaRPr lang="ru-RU" sz="3500" dirty="0">
              <a:latin typeface="Times New Roman" pitchFamily="18" charset="0"/>
              <a:cs typeface="+mn-cs"/>
            </a:endParaRPr>
          </a:p>
        </p:txBody>
      </p:sp>
      <p:sp>
        <p:nvSpPr>
          <p:cNvPr id="27660" name="Rectangle 6"/>
          <p:cNvSpPr>
            <a:spLocks noChangeArrowheads="1"/>
          </p:cNvSpPr>
          <p:nvPr/>
        </p:nvSpPr>
        <p:spPr bwMode="auto">
          <a:xfrm>
            <a:off x="0" y="-847725"/>
            <a:ext cx="23082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42168" tIns="913733" rIns="1142168" bIns="913733" anchor="ctr">
            <a:spAutoFit/>
          </a:bodyPr>
          <a:lstStyle/>
          <a:p>
            <a:endParaRPr lang="en-US"/>
          </a:p>
        </p:txBody>
      </p:sp>
      <p:sp>
        <p:nvSpPr>
          <p:cNvPr id="45" name="Rectangle 2"/>
          <p:cNvSpPr>
            <a:spLocks noGrp="1" noChangeArrowheads="1"/>
          </p:cNvSpPr>
          <p:nvPr>
            <p:ph type="title"/>
          </p:nvPr>
        </p:nvSpPr>
        <p:spPr>
          <a:xfrm>
            <a:off x="827844" y="215441"/>
            <a:ext cx="8839200" cy="6096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Implementation at RHIC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Detectors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503809" y="7158619"/>
            <a:ext cx="2352675" cy="401638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Sept. 7, 2011</a:t>
            </a:r>
            <a:endParaRPr lang="en-US" dirty="0">
              <a:ea typeface="휴먼매직체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>
          <a:xfrm>
            <a:off x="3444875" y="7122616"/>
            <a:ext cx="3190875" cy="401638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Kin Yip</a:t>
            </a:r>
            <a:endParaRPr lang="en-US" dirty="0">
              <a:ea typeface="휴먼매직체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554914" y="7158619"/>
            <a:ext cx="2352675" cy="401638"/>
          </a:xfrm>
        </p:spPr>
        <p:txBody>
          <a:bodyPr/>
          <a:lstStyle/>
          <a:p>
            <a:pPr>
              <a:defRPr/>
            </a:pPr>
            <a:fld id="{EEB8D3D5-E571-4AA6-B7F1-BF8A1D0CC8B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0" y="1071361"/>
            <a:ext cx="10440913" cy="2420445"/>
            <a:chOff x="0" y="108545"/>
            <a:chExt cx="10440912" cy="2420444"/>
          </a:xfrm>
          <a:solidFill>
            <a:schemeClr val="bg1"/>
          </a:solidFill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08545"/>
              <a:ext cx="10080625" cy="19431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179772" y="2159657"/>
              <a:ext cx="396044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Vertical (-58 m)   Horizontal (-55 m)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Line 77"/>
            <p:cNvSpPr>
              <a:spLocks noChangeShapeType="1"/>
            </p:cNvSpPr>
            <p:nvPr/>
          </p:nvSpPr>
          <p:spPr bwMode="auto">
            <a:xfrm flipV="1">
              <a:off x="620712" y="909421"/>
              <a:ext cx="122329" cy="1250236"/>
            </a:xfrm>
            <a:prstGeom prst="line">
              <a:avLst/>
            </a:prstGeom>
            <a:grpFill/>
            <a:ln w="12700">
              <a:solidFill>
                <a:srgbClr val="FF33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Line 77"/>
            <p:cNvSpPr>
              <a:spLocks noChangeShapeType="1"/>
            </p:cNvSpPr>
            <p:nvPr/>
          </p:nvSpPr>
          <p:spPr bwMode="auto">
            <a:xfrm flipH="1" flipV="1">
              <a:off x="1590014" y="993183"/>
              <a:ext cx="497969" cy="1166474"/>
            </a:xfrm>
            <a:prstGeom prst="line">
              <a:avLst/>
            </a:prstGeom>
            <a:grpFill/>
            <a:ln w="12700">
              <a:solidFill>
                <a:srgbClr val="FF33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80472" y="2123653"/>
              <a:ext cx="396044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Horizontal (55 m)   Vertical (58 m) 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Line 77"/>
            <p:cNvSpPr>
              <a:spLocks noChangeShapeType="1"/>
            </p:cNvSpPr>
            <p:nvPr/>
          </p:nvSpPr>
          <p:spPr bwMode="auto">
            <a:xfrm flipV="1">
              <a:off x="8136656" y="909417"/>
              <a:ext cx="396044" cy="1250240"/>
            </a:xfrm>
            <a:prstGeom prst="line">
              <a:avLst/>
            </a:prstGeom>
            <a:grpFill/>
            <a:ln w="12700">
              <a:solidFill>
                <a:srgbClr val="FF33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" name="Line 77"/>
            <p:cNvSpPr>
              <a:spLocks noChangeShapeType="1"/>
            </p:cNvSpPr>
            <p:nvPr/>
          </p:nvSpPr>
          <p:spPr bwMode="auto">
            <a:xfrm flipV="1">
              <a:off x="8604708" y="909420"/>
              <a:ext cx="432048" cy="1250235"/>
            </a:xfrm>
            <a:prstGeom prst="line">
              <a:avLst/>
            </a:prstGeom>
            <a:grpFill/>
            <a:ln w="12700">
              <a:solidFill>
                <a:srgbClr val="FF33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43" name="Picture 42" descr="detectorLayout.png"/>
            <p:cNvPicPr preferRelativeResize="0"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40212" y="260737"/>
              <a:ext cx="1755648" cy="1828800"/>
            </a:xfrm>
            <a:prstGeom prst="rect">
              <a:avLst/>
            </a:prstGeom>
            <a:grpFill/>
          </p:spPr>
        </p:pic>
      </p:grpSp>
      <p:sp>
        <p:nvSpPr>
          <p:cNvPr id="46" name="TextBox 45"/>
          <p:cNvSpPr txBox="1"/>
          <p:nvPr/>
        </p:nvSpPr>
        <p:spPr>
          <a:xfrm>
            <a:off x="4500253" y="3107085"/>
            <a:ext cx="1272015" cy="384721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IP (STAR)</a:t>
            </a:r>
            <a:endParaRPr lang="en-US" sz="1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92176" y="6578857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Silicon pitch is ~100 </a:t>
            </a:r>
            <a:r>
              <a:rPr lang="en-US" b="1" dirty="0" smtClean="0">
                <a:solidFill>
                  <a:srgbClr val="C00000"/>
                </a:solidFill>
                <a:latin typeface="+mn-lt"/>
                <a:sym typeface="Symbol"/>
              </a:rPr>
              <a:t>m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112" y="274639"/>
            <a:ext cx="8242683" cy="685800"/>
          </a:xfrm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defTabSz="1007421">
              <a:defRPr/>
            </a:pPr>
            <a:r>
              <a:rPr lang="en-US" altLang="ko-KR" dirty="0" smtClean="0">
                <a:solidFill>
                  <a:srgbClr val="FF0000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Roman Pots (RP) moved to STAR 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ea typeface="Gulim" pitchFamily="34" charset="-127"/>
              <a:cs typeface="Times New Roman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20713" y="6218238"/>
            <a:ext cx="7924800" cy="990600"/>
          </a:xfrm>
        </p:spPr>
        <p:txBody>
          <a:bodyPr rtlCol="0">
            <a:normAutofit fontScale="92500" lnSpcReduction="10000"/>
          </a:bodyPr>
          <a:lstStyle/>
          <a:p>
            <a:pPr marL="377782" indent="-377782" defTabSz="1007421">
              <a:defRPr/>
            </a:pPr>
            <a:r>
              <a:rPr lang="en-US" altLang="ko-KR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Vertical </a:t>
            </a:r>
            <a:r>
              <a:rPr lang="en-US" altLang="ko-KR" smtClean="0">
                <a:ea typeface="Gulim" pitchFamily="34" charset="-127"/>
              </a:rPr>
              <a:t>and</a:t>
            </a:r>
            <a:r>
              <a:rPr lang="en-US" altLang="ko-KR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 </a:t>
            </a:r>
            <a:r>
              <a:rPr lang="en-US" altLang="ko-KR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Horizontal RP setup for a complete </a:t>
            </a:r>
            <a:r>
              <a:rPr lang="en-US" altLang="ko-KR" dirty="0" smtClean="0">
                <a:latin typeface="Symbol" pitchFamily="18" charset="2"/>
                <a:ea typeface="Gulim" pitchFamily="34" charset="-127"/>
              </a:rPr>
              <a:t>f</a:t>
            </a:r>
            <a:r>
              <a:rPr lang="en-US" altLang="ko-KR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 coverage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Sept. 7, 2011</a:t>
            </a:r>
            <a:endParaRPr lang="en-US" dirty="0">
              <a:ea typeface="휴먼매직체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Kin Yip</a:t>
            </a:r>
            <a:endParaRPr lang="en-US" dirty="0">
              <a:ea typeface="휴먼매직체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8D3D5-E571-4AA6-B7F1-BF8A1D0CC8B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1749" name="Picture 4" descr="horizontal_r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013" y="1417638"/>
            <a:ext cx="84201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3041179" y="4507137"/>
            <a:ext cx="2870449" cy="551754"/>
          </a:xfrm>
          <a:prstGeom prst="straightConnector1">
            <a:avLst/>
          </a:prstGeom>
          <a:ln w="44450" cmpd="sng">
            <a:solidFill>
              <a:srgbClr val="66FF33">
                <a:alpha val="46000"/>
              </a:srgb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1192213" y="2903538"/>
            <a:ext cx="4114800" cy="2667000"/>
          </a:xfrm>
          <a:prstGeom prst="straightConnector1">
            <a:avLst/>
          </a:prstGeom>
          <a:ln w="44450" cmpd="sng">
            <a:solidFill>
              <a:srgbClr val="66FF33">
                <a:alpha val="46000"/>
              </a:srgb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4" name="Text Box 70"/>
          <p:cNvSpPr txBox="1">
            <a:spLocks noChangeArrowheads="1"/>
          </p:cNvSpPr>
          <p:nvPr/>
        </p:nvSpPr>
        <p:spPr bwMode="auto">
          <a:xfrm>
            <a:off x="6852020" y="4695124"/>
            <a:ext cx="2819400" cy="2293194"/>
          </a:xfrm>
          <a:prstGeom prst="rect">
            <a:avLst/>
          </a:prstGeom>
          <a:solidFill>
            <a:srgbClr val="FFFF00"/>
          </a:solidFill>
          <a:ln w="15875">
            <a:solidFill>
              <a:srgbClr val="990000"/>
            </a:solidFill>
            <a:miter lim="800000"/>
            <a:headEnd/>
            <a:tailEnd/>
          </a:ln>
        </p:spPr>
        <p:txBody>
          <a:bodyPr wrap="square" lIns="53977" tIns="10796" rIns="53977" bIns="10796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most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significant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matrix elements are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eff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’s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 that approximately :</a:t>
            </a:r>
          </a:p>
          <a:p>
            <a:pPr>
              <a:lnSpc>
                <a:spcPct val="90000"/>
              </a:lnSpc>
            </a:pP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3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300" b="1" baseline="-25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300" b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 </a:t>
            </a:r>
            <a:r>
              <a:rPr lang="en-US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</a:t>
            </a:r>
            <a:r>
              <a:rPr lang="en-US" sz="2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  <a:r>
              <a:rPr lang="en-US" sz="2300" b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>
              <a:lnSpc>
                <a:spcPct val="90000"/>
              </a:lnSpc>
            </a:pPr>
            <a:endParaRPr lang="en-US" sz="23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3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300" b="1" baseline="-25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300" b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 </a:t>
            </a:r>
            <a:r>
              <a:rPr lang="en-US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</a:t>
            </a:r>
            <a:r>
              <a:rPr lang="en-US" sz="2300" b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>
              <a:lnSpc>
                <a:spcPct val="90000"/>
              </a:lnSpc>
            </a:pPr>
            <a:endParaRPr lang="en-US" sz="23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6" name="Object 8"/>
          <p:cNvGraphicFramePr>
            <a:graphicFrameLocks noChangeAspect="1"/>
          </p:cNvGraphicFramePr>
          <p:nvPr/>
        </p:nvGraphicFramePr>
        <p:xfrm>
          <a:off x="4427834" y="6264114"/>
          <a:ext cx="6661150" cy="4441825"/>
        </p:xfrm>
        <a:graphic>
          <a:graphicData uri="http://schemas.openxmlformats.org/presentationml/2006/ole">
            <p:oleObj spid="_x0000_s43016" name="Document" r:id="rId4" imgW="6721696" imgH="4474059" progId="Word.Document.12">
              <p:embed/>
            </p:oleObj>
          </a:graphicData>
        </a:graphic>
      </p:graphicFrame>
      <p:sp>
        <p:nvSpPr>
          <p:cNvPr id="27659" name="Text Box 57"/>
          <p:cNvSpPr txBox="1">
            <a:spLocks noChangeArrowheads="1"/>
          </p:cNvSpPr>
          <p:nvPr/>
        </p:nvSpPr>
        <p:spPr bwMode="auto">
          <a:xfrm>
            <a:off x="323788" y="4067869"/>
            <a:ext cx="9753789" cy="72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1" tIns="45701" rIns="91401" bIns="45701">
            <a:spAutoFit/>
          </a:bodyPr>
          <a:lstStyle/>
          <a:p>
            <a:pPr>
              <a:lnSpc>
                <a:spcPct val="90000"/>
              </a:lnSpc>
            </a:pPr>
            <a:r>
              <a:rPr lang="en-US" sz="23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Beam transport equations </a:t>
            </a:r>
            <a:r>
              <a:rPr lang="en-US" sz="23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relate measured position at the detector to </a:t>
            </a:r>
            <a:r>
              <a:rPr lang="en-US" sz="23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scattering angles</a:t>
            </a:r>
            <a:r>
              <a:rPr lang="en-US" sz="23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163513" y="4895961"/>
            <a:ext cx="6475063" cy="2396217"/>
            <a:chOff x="315912" y="4313238"/>
            <a:chExt cx="6475691" cy="2733477"/>
          </a:xfrm>
        </p:grpSpPr>
        <p:sp>
          <p:nvSpPr>
            <p:cNvPr id="35" name="Double Bracket 34"/>
            <p:cNvSpPr/>
            <p:nvPr/>
          </p:nvSpPr>
          <p:spPr>
            <a:xfrm>
              <a:off x="1992475" y="4313238"/>
              <a:ext cx="3124504" cy="2285545"/>
            </a:xfrm>
            <a:prstGeom prst="bracketPair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5424">
                <a:lnSpc>
                  <a:spcPct val="150000"/>
                </a:lnSpc>
                <a:defRPr/>
              </a:pP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455424">
                <a:lnSpc>
                  <a:spcPct val="150000"/>
                </a:lnSpc>
                <a:defRPr/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300" baseline="-25000" dirty="0">
                  <a:latin typeface="Times New Roman" pitchFamily="18" charset="0"/>
                  <a:cs typeface="Times New Roman" pitchFamily="18" charset="0"/>
                </a:rPr>
                <a:t>11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       a</a:t>
              </a:r>
              <a:r>
                <a:rPr lang="en-US" sz="2300" baseline="-25000" dirty="0" smtClean="0">
                  <a:latin typeface="Times New Roman" pitchFamily="18" charset="0"/>
                  <a:cs typeface="Times New Roman" pitchFamily="18" charset="0"/>
                </a:rPr>
                <a:t>13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300" baseline="-25000" dirty="0">
                  <a:latin typeface="Times New Roman" pitchFamily="18" charset="0"/>
                  <a:cs typeface="Times New Roman" pitchFamily="18" charset="0"/>
                </a:rPr>
                <a:t>14</a:t>
              </a:r>
            </a:p>
            <a:p>
              <a:pPr defTabSz="455424">
                <a:lnSpc>
                  <a:spcPct val="150000"/>
                </a:lnSpc>
                <a:defRPr/>
              </a:pP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a</a:t>
              </a:r>
              <a:r>
                <a:rPr lang="en-US" sz="2300" baseline="-25000" dirty="0">
                  <a:latin typeface="Times New Roman" pitchFamily="18" charset="0"/>
                  <a:cs typeface="Times New Roman" pitchFamily="18" charset="0"/>
                </a:rPr>
                <a:t>21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 a</a:t>
              </a:r>
              <a:r>
                <a:rPr lang="en-US" sz="2300" baseline="-25000" dirty="0">
                  <a:latin typeface="Times New Roman" pitchFamily="18" charset="0"/>
                  <a:cs typeface="Times New Roman" pitchFamily="18" charset="0"/>
                </a:rPr>
                <a:t>22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   a</a:t>
              </a:r>
              <a:r>
                <a:rPr lang="en-US" sz="2300" baseline="-25000" dirty="0">
                  <a:latin typeface="Times New Roman" pitchFamily="18" charset="0"/>
                  <a:cs typeface="Times New Roman" pitchFamily="18" charset="0"/>
                </a:rPr>
                <a:t>23  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a</a:t>
              </a:r>
              <a:r>
                <a:rPr lang="en-US" sz="2300" baseline="-25000" dirty="0">
                  <a:latin typeface="Times New Roman" pitchFamily="18" charset="0"/>
                  <a:cs typeface="Times New Roman" pitchFamily="18" charset="0"/>
                </a:rPr>
                <a:t>24</a:t>
              </a:r>
              <a:endParaRPr lang="en-US" sz="2300" dirty="0">
                <a:latin typeface="Times New Roman" pitchFamily="18" charset="0"/>
                <a:cs typeface="Times New Roman" pitchFamily="18" charset="0"/>
              </a:endParaRPr>
            </a:p>
            <a:p>
              <a:pPr defTabSz="455424">
                <a:lnSpc>
                  <a:spcPct val="150000"/>
                </a:lnSpc>
                <a:defRPr/>
              </a:pP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a</a:t>
              </a:r>
              <a:r>
                <a:rPr lang="en-US" sz="2300" baseline="-25000" dirty="0">
                  <a:latin typeface="Times New Roman" pitchFamily="18" charset="0"/>
                  <a:cs typeface="Times New Roman" pitchFamily="18" charset="0"/>
                </a:rPr>
                <a:t>31   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300" baseline="-25000" dirty="0">
                  <a:latin typeface="Times New Roman" pitchFamily="18" charset="0"/>
                  <a:cs typeface="Times New Roman" pitchFamily="18" charset="0"/>
                </a:rPr>
                <a:t>32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   a</a:t>
              </a:r>
              <a:r>
                <a:rPr lang="en-US" sz="2300" baseline="-25000" dirty="0">
                  <a:latin typeface="Times New Roman" pitchFamily="18" charset="0"/>
                  <a:cs typeface="Times New Roman" pitchFamily="18" charset="0"/>
                </a:rPr>
                <a:t>33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endParaRPr lang="en-US" sz="2300" dirty="0">
                <a:latin typeface="Times New Roman" pitchFamily="18" charset="0"/>
                <a:cs typeface="Times New Roman" pitchFamily="18" charset="0"/>
              </a:endParaRPr>
            </a:p>
            <a:p>
              <a:pPr defTabSz="455424">
                <a:lnSpc>
                  <a:spcPct val="150000"/>
                </a:lnSpc>
                <a:defRPr/>
              </a:pP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a</a:t>
              </a:r>
              <a:r>
                <a:rPr lang="en-US" sz="2300" baseline="-25000" dirty="0">
                  <a:latin typeface="Times New Roman" pitchFamily="18" charset="0"/>
                  <a:cs typeface="Times New Roman" pitchFamily="18" charset="0"/>
                </a:rPr>
                <a:t>41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 a</a:t>
              </a:r>
              <a:r>
                <a:rPr lang="en-US" sz="2300" baseline="-25000" dirty="0">
                  <a:latin typeface="Times New Roman" pitchFamily="18" charset="0"/>
                  <a:cs typeface="Times New Roman" pitchFamily="18" charset="0"/>
                </a:rPr>
                <a:t>42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   a</a:t>
              </a:r>
              <a:r>
                <a:rPr lang="en-US" sz="2300" baseline="-25000" dirty="0">
                  <a:latin typeface="Times New Roman" pitchFamily="18" charset="0"/>
                  <a:cs typeface="Times New Roman" pitchFamily="18" charset="0"/>
                </a:rPr>
                <a:t>43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  a</a:t>
              </a:r>
              <a:r>
                <a:rPr lang="en-US" sz="2300" baseline="-25000" dirty="0">
                  <a:latin typeface="Times New Roman" pitchFamily="18" charset="0"/>
                  <a:cs typeface="Times New Roman" pitchFamily="18" charset="0"/>
                </a:rPr>
                <a:t>44</a:t>
              </a:r>
              <a:endParaRPr lang="en-US" sz="2300" dirty="0">
                <a:latin typeface="Times New Roman" pitchFamily="18" charset="0"/>
                <a:cs typeface="Times New Roman" pitchFamily="18" charset="0"/>
              </a:endParaRPr>
            </a:p>
            <a:p>
              <a:pPr algn="ctr" defTabSz="455424">
                <a:defRPr/>
              </a:pPr>
              <a:endParaRPr lang="en-US" sz="2300" dirty="0">
                <a:latin typeface="Times New Roman" pitchFamily="18" charset="0"/>
                <a:cs typeface="Times New Roman" pitchFamily="18" charset="0"/>
              </a:endParaRPr>
            </a:p>
            <a:p>
              <a:pPr algn="ctr" defTabSz="455424">
                <a:defRPr/>
              </a:pPr>
              <a:endParaRPr lang="en-US" sz="2300" dirty="0"/>
            </a:p>
          </p:txBody>
        </p:sp>
        <p:sp>
          <p:nvSpPr>
            <p:cNvPr id="36" name="Equal 35"/>
            <p:cNvSpPr/>
            <p:nvPr/>
          </p:nvSpPr>
          <p:spPr>
            <a:xfrm>
              <a:off x="1382816" y="5379826"/>
              <a:ext cx="457245" cy="304739"/>
            </a:xfrm>
            <a:prstGeom prst="mathEqual">
              <a:avLst/>
            </a:prstGeom>
            <a:solidFill>
              <a:srgbClr val="FFFF00"/>
            </a:solidFill>
            <a:ln w="12700" cap="sq" cmpd="dbl">
              <a:solidFill>
                <a:srgbClr val="C00000"/>
              </a:solidFill>
              <a:prstDash val="solid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5424">
                <a:defRPr/>
              </a:pPr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Double Bracket 36"/>
            <p:cNvSpPr/>
            <p:nvPr/>
          </p:nvSpPr>
          <p:spPr>
            <a:xfrm>
              <a:off x="315912" y="4389423"/>
              <a:ext cx="838282" cy="2285545"/>
            </a:xfrm>
            <a:prstGeom prst="bracketPair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5424">
                <a:lnSpc>
                  <a:spcPct val="150000"/>
                </a:lnSpc>
                <a:defRPr/>
              </a:pPr>
              <a:r>
                <a:rPr lang="en-US" sz="23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  <a:p>
              <a:pPr algn="ctr" defTabSz="455424">
                <a:lnSpc>
                  <a:spcPct val="150000"/>
                </a:lnSpc>
                <a:defRPr/>
              </a:pPr>
              <a:r>
                <a:rPr lang="en-US" sz="23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</a:t>
              </a:r>
              <a:r>
                <a:rPr lang="en-US" sz="2300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x</a:t>
              </a:r>
            </a:p>
            <a:p>
              <a:pPr algn="ctr" defTabSz="455424">
                <a:lnSpc>
                  <a:spcPct val="150000"/>
                </a:lnSpc>
                <a:defRPr/>
              </a:pPr>
              <a:r>
                <a:rPr lang="en-US" sz="23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</a:p>
            <a:p>
              <a:pPr algn="ctr" defTabSz="455424">
                <a:lnSpc>
                  <a:spcPct val="150000"/>
                </a:lnSpc>
                <a:defRPr/>
              </a:pPr>
              <a:r>
                <a:rPr lang="en-US" sz="23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</a:t>
              </a:r>
              <a:r>
                <a:rPr lang="en-US" sz="2300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y</a:t>
              </a:r>
              <a:endParaRPr lang="en-US" sz="2300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455424">
                <a:defRPr/>
              </a:pPr>
              <a:endParaRPr lang="en-US" sz="2800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Double Bracket 37"/>
            <p:cNvSpPr/>
            <p:nvPr/>
          </p:nvSpPr>
          <p:spPr>
            <a:xfrm>
              <a:off x="5409231" y="4389423"/>
              <a:ext cx="838282" cy="2285545"/>
            </a:xfrm>
            <a:prstGeom prst="bracketPair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5424">
                <a:lnSpc>
                  <a:spcPct val="150000"/>
                </a:lnSpc>
                <a:defRPr/>
              </a:pPr>
              <a:r>
                <a:rPr lang="en-US" sz="23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x*</a:t>
              </a:r>
            </a:p>
            <a:p>
              <a:pPr algn="ctr" defTabSz="455424">
                <a:lnSpc>
                  <a:spcPct val="150000"/>
                </a:lnSpc>
                <a:defRPr/>
              </a:pPr>
              <a:r>
                <a:rPr lang="en-US" sz="23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</a:t>
              </a:r>
              <a:r>
                <a:rPr lang="en-US" sz="2300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x</a:t>
              </a:r>
              <a:r>
                <a:rPr lang="en-US" sz="23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  <a:endParaRPr lang="en-US" sz="2300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endParaRPr>
            </a:p>
            <a:p>
              <a:pPr algn="ctr" defTabSz="455424">
                <a:lnSpc>
                  <a:spcPct val="150000"/>
                </a:lnSpc>
                <a:defRPr/>
              </a:pPr>
              <a:r>
                <a:rPr lang="en-US" sz="23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y*</a:t>
              </a:r>
            </a:p>
            <a:p>
              <a:pPr algn="ctr" defTabSz="455424">
                <a:lnSpc>
                  <a:spcPct val="150000"/>
                </a:lnSpc>
                <a:defRPr/>
              </a:pPr>
              <a:r>
                <a:rPr lang="en-US" sz="23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</a:t>
              </a:r>
              <a:r>
                <a:rPr lang="en-US" sz="2300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y</a:t>
              </a:r>
              <a:r>
                <a:rPr lang="en-US" sz="23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  <a:endParaRPr lang="en-US" sz="2300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455424">
                <a:defRPr/>
              </a:pPr>
              <a:endParaRPr lang="en-US" sz="28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70" name="TextBox 42"/>
            <p:cNvSpPr txBox="1">
              <a:spLocks noChangeArrowheads="1"/>
            </p:cNvSpPr>
            <p:nvPr/>
          </p:nvSpPr>
          <p:spPr bwMode="auto">
            <a:xfrm>
              <a:off x="1077912" y="6446838"/>
              <a:ext cx="458102" cy="599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27671" name="TextBox 43"/>
            <p:cNvSpPr txBox="1">
              <a:spLocks noChangeArrowheads="1"/>
            </p:cNvSpPr>
            <p:nvPr/>
          </p:nvSpPr>
          <p:spPr bwMode="auto">
            <a:xfrm>
              <a:off x="6273410" y="6407882"/>
              <a:ext cx="518193" cy="599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IP</a:t>
              </a:r>
            </a:p>
          </p:txBody>
        </p:sp>
      </p:grpSp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-504304" y="5028232"/>
          <a:ext cx="6662738" cy="4440237"/>
        </p:xfrm>
        <a:graphic>
          <a:graphicData uri="http://schemas.openxmlformats.org/presentationml/2006/ole">
            <p:oleObj spid="_x0000_s43010" name="Document" r:id="rId5" imgW="6721696" imgH="4474059" progId="Word.Document.12">
              <p:embed/>
            </p:oleObj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539813" y="6084093"/>
          <a:ext cx="6721475" cy="4478338"/>
        </p:xfrm>
        <a:graphic>
          <a:graphicData uri="http://schemas.openxmlformats.org/presentationml/2006/ole">
            <p:oleObj spid="_x0000_s43015" name="Document" r:id="rId6" imgW="6721696" imgH="4477298" progId="Word.Document.12">
              <p:embed/>
            </p:oleObj>
          </a:graphicData>
        </a:graphic>
      </p:graphicFrame>
      <p:sp>
        <p:nvSpPr>
          <p:cNvPr id="27653" name="Rectangle 13"/>
          <p:cNvSpPr>
            <a:spLocks noChangeArrowheads="1"/>
          </p:cNvSpPr>
          <p:nvPr/>
        </p:nvSpPr>
        <p:spPr bwMode="auto">
          <a:xfrm>
            <a:off x="1" y="-847725"/>
            <a:ext cx="184626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33" tIns="913733" rIns="913733" bIns="913733" anchor="ctr">
            <a:spAutoFit/>
          </a:bodyPr>
          <a:lstStyle/>
          <a:p>
            <a:endParaRPr lang="en-US"/>
          </a:p>
        </p:txBody>
      </p:sp>
      <p:sp>
        <p:nvSpPr>
          <p:cNvPr id="27654" name="Rectangle 16"/>
          <p:cNvSpPr>
            <a:spLocks noChangeArrowheads="1"/>
          </p:cNvSpPr>
          <p:nvPr/>
        </p:nvSpPr>
        <p:spPr bwMode="auto">
          <a:xfrm>
            <a:off x="1" y="-847725"/>
            <a:ext cx="184626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33" tIns="913733" rIns="913733" bIns="913733" anchor="ctr">
            <a:spAutoFit/>
          </a:bodyPr>
          <a:lstStyle/>
          <a:p>
            <a:endParaRPr lang="en-US"/>
          </a:p>
        </p:txBody>
      </p:sp>
      <p:sp>
        <p:nvSpPr>
          <p:cNvPr id="27655" name="Rectangle 19"/>
          <p:cNvSpPr>
            <a:spLocks noChangeArrowheads="1"/>
          </p:cNvSpPr>
          <p:nvPr/>
        </p:nvSpPr>
        <p:spPr bwMode="auto">
          <a:xfrm>
            <a:off x="1" y="-847725"/>
            <a:ext cx="184626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33" tIns="913733" rIns="913733" bIns="913733" anchor="ctr">
            <a:spAutoFit/>
          </a:bodyPr>
          <a:lstStyle/>
          <a:p>
            <a:endParaRPr lang="en-US"/>
          </a:p>
        </p:txBody>
      </p:sp>
      <p:sp>
        <p:nvSpPr>
          <p:cNvPr id="27656" name="Rectangle 22"/>
          <p:cNvSpPr>
            <a:spLocks noChangeArrowheads="1"/>
          </p:cNvSpPr>
          <p:nvPr/>
        </p:nvSpPr>
        <p:spPr bwMode="auto">
          <a:xfrm>
            <a:off x="1" y="-847725"/>
            <a:ext cx="184626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33" tIns="913733" rIns="913733" bIns="913733" anchor="ctr">
            <a:spAutoFit/>
          </a:bodyPr>
          <a:lstStyle/>
          <a:p>
            <a:endParaRPr lang="en-US"/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392113" y="1976387"/>
            <a:ext cx="8382000" cy="5403850"/>
          </a:xfrm>
          <a:prstGeom prst="rect">
            <a:avLst/>
          </a:prstGeom>
        </p:spPr>
        <p:txBody>
          <a:bodyPr lIns="100739" tIns="50372" rIns="100739" bIns="50372">
            <a:normAutofit/>
          </a:bodyPr>
          <a:lstStyle/>
          <a:p>
            <a:pPr marL="377782" indent="-377782" defTabSz="1007421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500" dirty="0">
                <a:latin typeface="Times New Roman" pitchFamily="18" charset="0"/>
                <a:cs typeface="+mn-cs"/>
              </a:rPr>
              <a:t> </a:t>
            </a:r>
            <a:endParaRPr lang="ru-RU" sz="3500" dirty="0">
              <a:latin typeface="Times New Roman" pitchFamily="18" charset="0"/>
              <a:cs typeface="+mn-cs"/>
            </a:endParaRPr>
          </a:p>
        </p:txBody>
      </p:sp>
      <p:sp>
        <p:nvSpPr>
          <p:cNvPr id="27660" name="Rectangle 6"/>
          <p:cNvSpPr>
            <a:spLocks noChangeArrowheads="1"/>
          </p:cNvSpPr>
          <p:nvPr/>
        </p:nvSpPr>
        <p:spPr bwMode="auto">
          <a:xfrm>
            <a:off x="0" y="-847725"/>
            <a:ext cx="23082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42168" tIns="913733" rIns="1142168" bIns="913733" anchor="ctr">
            <a:spAutoFit/>
          </a:bodyPr>
          <a:lstStyle/>
          <a:p>
            <a:endParaRPr lang="en-US"/>
          </a:p>
        </p:txBody>
      </p:sp>
      <p:sp>
        <p:nvSpPr>
          <p:cNvPr id="27662" name="TextBox 101"/>
          <p:cNvSpPr txBox="1">
            <a:spLocks noChangeArrowheads="1"/>
          </p:cNvSpPr>
          <p:nvPr/>
        </p:nvSpPr>
        <p:spPr bwMode="auto">
          <a:xfrm>
            <a:off x="620713" y="198439"/>
            <a:ext cx="9144000" cy="120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1" rIns="91401" bIns="45701">
            <a:spAutoFit/>
          </a:bodyPr>
          <a:lstStyle/>
          <a:p>
            <a:endParaRPr lang="en-US"/>
          </a:p>
          <a:p>
            <a:r>
              <a:rPr lang="en-US"/>
              <a:t> </a:t>
            </a:r>
          </a:p>
          <a:p>
            <a:r>
              <a:rPr lang="en-US"/>
              <a:t> </a:t>
            </a:r>
          </a:p>
          <a:p>
            <a:endParaRPr lang="en-US"/>
          </a:p>
        </p:txBody>
      </p:sp>
      <p:sp>
        <p:nvSpPr>
          <p:cNvPr id="4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1"/>
            <a:ext cx="6917456" cy="752475"/>
          </a:xfrm>
          <a:solidFill>
            <a:srgbClr val="C00000"/>
          </a:solidFill>
          <a:ln>
            <a:solidFill>
              <a:srgbClr val="0033CC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Roman pots </a:t>
            </a:r>
            <a:r>
              <a:rPr lang="en-US" smtClean="0">
                <a:solidFill>
                  <a:schemeClr val="bg1"/>
                </a:solidFill>
              </a:rPr>
              <a:t>and transport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143768" y="7164213"/>
            <a:ext cx="2352675" cy="401638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Sept. 7, 2011</a:t>
            </a:r>
            <a:endParaRPr lang="en-US" dirty="0">
              <a:ea typeface="휴먼매직체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>
          <a:xfrm>
            <a:off x="3168104" y="7050607"/>
            <a:ext cx="3190875" cy="401638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Kin Yip</a:t>
            </a:r>
            <a:endParaRPr lang="en-US" dirty="0">
              <a:ea typeface="휴먼매직체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307410" y="7050608"/>
            <a:ext cx="2352675" cy="401638"/>
          </a:xfrm>
        </p:spPr>
        <p:txBody>
          <a:bodyPr/>
          <a:lstStyle/>
          <a:p>
            <a:pPr>
              <a:defRPr/>
            </a:pPr>
            <a:fld id="{EEB8D3D5-E571-4AA6-B7F1-BF8A1D0CC8B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43938"/>
            <a:ext cx="184710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0" tIns="45716" rIns="91430" bIns="4571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948814"/>
            <a:ext cx="184710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0" tIns="45716" rIns="91430" bIns="45716" numCol="1" anchor="ctr" anchorCtr="0" compatLnSpc="1">
            <a:prstTxWarp prst="textNoShape">
              <a:avLst/>
            </a:prstTxWarp>
            <a:spAutoFit/>
          </a:bodyPr>
          <a:lstStyle/>
          <a:p>
            <a:pPr defTabSz="914305"/>
            <a:endParaRPr lang="en-US" dirty="0" smtClean="0">
              <a:latin typeface="Arial" pitchFamily="34" charset="0"/>
            </a:endParaRPr>
          </a:p>
        </p:txBody>
      </p:sp>
      <p:sp>
        <p:nvSpPr>
          <p:cNvPr id="46" name="Text Box 56"/>
          <p:cNvSpPr txBox="1">
            <a:spLocks noChangeArrowheads="1"/>
          </p:cNvSpPr>
          <p:nvPr/>
        </p:nvSpPr>
        <p:spPr bwMode="auto">
          <a:xfrm>
            <a:off x="326838" y="1151545"/>
            <a:ext cx="9285983" cy="304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7992" tIns="35986" rIns="17992" bIns="0">
            <a:spAutoFit/>
          </a:bodyPr>
          <a:lstStyle/>
          <a:p>
            <a:pPr marL="184130" indent="-184130" algn="just">
              <a:lnSpc>
                <a:spcPct val="85000"/>
              </a:lnSpc>
              <a:buBlip>
                <a:blip r:embed="rId7"/>
              </a:buBlip>
            </a:pPr>
            <a:r>
              <a:rPr lang="en-US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Scattered </a:t>
            </a:r>
            <a:r>
              <a:rPr lang="en-US" sz="23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protons have very small transverse momentum and travel with the beam through the accelerator magnets</a:t>
            </a:r>
          </a:p>
          <a:p>
            <a:pPr marL="184130" indent="-184130" algn="just">
              <a:lnSpc>
                <a:spcPct val="85000"/>
              </a:lnSpc>
              <a:buBlip>
                <a:blip r:embed="rId7"/>
              </a:buBlip>
            </a:pPr>
            <a:endParaRPr lang="en-US" sz="23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7"/>
              </a:buBlip>
            </a:pPr>
            <a:r>
              <a:rPr lang="en-US" sz="23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Roman Pots (RP) allow </a:t>
            </a:r>
            <a:r>
              <a:rPr lang="en-US" sz="23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to get very close to the beam without breaking </a:t>
            </a:r>
            <a:r>
              <a:rPr lang="en-US" sz="23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accelerator vacuum (~ 12 </a:t>
            </a:r>
            <a:r>
              <a:rPr lang="en-US" sz="23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3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3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7"/>
              </a:buBlip>
            </a:pPr>
            <a:endParaRPr lang="en-US" sz="23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7"/>
              </a:buBlip>
            </a:pPr>
            <a:r>
              <a:rPr lang="en-US" sz="23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Optimal </a:t>
            </a:r>
            <a:r>
              <a:rPr lang="en-US" sz="23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detector position is </a:t>
            </a:r>
            <a:r>
              <a:rPr lang="en-US" sz="23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23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scattered particles are already separated from the beam and their coordinate is most sensitive to the scattering angle through the machine </a:t>
            </a:r>
            <a:r>
              <a:rPr lang="en-US" sz="23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optics</a:t>
            </a:r>
          </a:p>
          <a:p>
            <a:pPr marL="184130" indent="-184130" algn="just">
              <a:lnSpc>
                <a:spcPct val="85000"/>
              </a:lnSpc>
            </a:pPr>
            <a:endParaRPr lang="en-US" sz="23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9" name="Object 11"/>
          <p:cNvGraphicFramePr>
            <a:graphicFrameLocks noChangeAspect="1"/>
          </p:cNvGraphicFramePr>
          <p:nvPr/>
        </p:nvGraphicFramePr>
        <p:xfrm>
          <a:off x="4500252" y="5685259"/>
          <a:ext cx="6546850" cy="4359275"/>
        </p:xfrm>
        <a:graphic>
          <a:graphicData uri="http://schemas.openxmlformats.org/presentationml/2006/ole">
            <p:oleObj spid="_x0000_s43019" name="Document" r:id="rId8" imgW="6721696" imgH="447082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35127</TotalTime>
  <Words>1579</Words>
  <Application>Microsoft Office PowerPoint</Application>
  <PresentationFormat>Custom</PresentationFormat>
  <Paragraphs>286</Paragraphs>
  <Slides>19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Document</vt:lpstr>
      <vt:lpstr>Equation</vt:lpstr>
      <vt:lpstr>Elastic pp Scattering at RHIC</vt:lpstr>
      <vt:lpstr>RHIC-Spin Accelerator Complex</vt:lpstr>
      <vt:lpstr>Physics with Tagged Forward Protons</vt:lpstr>
      <vt:lpstr>Helicity amplitudes for spin ½ ½  ½ ½</vt:lpstr>
      <vt:lpstr>AN and Nuclear Coulomb Interaction</vt:lpstr>
      <vt:lpstr>Previous AN measurements in the CNI region</vt:lpstr>
      <vt:lpstr>Implementation at RHIC  Detectors</vt:lpstr>
      <vt:lpstr>Roman Pots (RP) moved to STAR </vt:lpstr>
      <vt:lpstr>Roman pots and transport</vt:lpstr>
      <vt:lpstr>Slide 10</vt:lpstr>
      <vt:lpstr>Slide 11</vt:lpstr>
      <vt:lpstr>Slide 12</vt:lpstr>
      <vt:lpstr>Calculation of single-spin asymmetry AN </vt:lpstr>
      <vt:lpstr>Preliminary results on AN and r5</vt:lpstr>
      <vt:lpstr>Finalizing the analysis …</vt:lpstr>
      <vt:lpstr>Slide 16</vt:lpstr>
      <vt:lpstr>Slide 17</vt:lpstr>
      <vt:lpstr>ANN and ASS</vt:lpstr>
      <vt:lpstr>To summarize: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Production pp→pMXp simulations</dc:title>
  <dc:creator>J.H. Lee</dc:creator>
  <cp:lastModifiedBy>Kin Yip</cp:lastModifiedBy>
  <cp:revision>381</cp:revision>
  <cp:lastPrinted>1601-01-01T00:00:00Z</cp:lastPrinted>
  <dcterms:created xsi:type="dcterms:W3CDTF">2008-10-29T17:10:30Z</dcterms:created>
  <dcterms:modified xsi:type="dcterms:W3CDTF">2011-09-07T09:20:17Z</dcterms:modified>
</cp:coreProperties>
</file>