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98" r:id="rId3"/>
    <p:sldId id="402" r:id="rId4"/>
    <p:sldId id="424" r:id="rId5"/>
    <p:sldId id="400" r:id="rId6"/>
    <p:sldId id="404" r:id="rId7"/>
    <p:sldId id="406" r:id="rId8"/>
    <p:sldId id="405" r:id="rId9"/>
    <p:sldId id="407" r:id="rId10"/>
    <p:sldId id="409" r:id="rId11"/>
    <p:sldId id="423" r:id="rId12"/>
    <p:sldId id="410" r:id="rId13"/>
    <p:sldId id="387" r:id="rId14"/>
    <p:sldId id="411" r:id="rId15"/>
    <p:sldId id="388" r:id="rId16"/>
    <p:sldId id="389" r:id="rId17"/>
    <p:sldId id="390" r:id="rId18"/>
    <p:sldId id="393" r:id="rId19"/>
    <p:sldId id="394" r:id="rId20"/>
    <p:sldId id="403" r:id="rId21"/>
    <p:sldId id="395" r:id="rId22"/>
    <p:sldId id="396" r:id="rId23"/>
    <p:sldId id="392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37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9900"/>
    <a:srgbClr val="0000CC"/>
    <a:srgbClr val="1B587C"/>
    <a:srgbClr val="6600CC"/>
    <a:srgbClr val="0000FF"/>
    <a:srgbClr val="CC6600"/>
    <a:srgbClr val="10062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47" autoAdjust="0"/>
    <p:restoredTop sz="94660" autoAdjust="0"/>
  </p:normalViewPr>
  <p:slideViewPr>
    <p:cSldViewPr>
      <p:cViewPr>
        <p:scale>
          <a:sx n="100" d="100"/>
          <a:sy n="100" d="100"/>
        </p:scale>
        <p:origin x="-4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8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0"/>
    </p:cViewPr>
  </p:sorterViewPr>
  <p:notesViewPr>
    <p:cSldViewPr>
      <p:cViewPr varScale="1">
        <p:scale>
          <a:sx n="58" d="100"/>
          <a:sy n="58" d="100"/>
        </p:scale>
        <p:origin x="-250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10201-9CBC-4223-AD04-FDE9E24F66A9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6F285-63FC-493D-94CD-2763E5A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02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F925C-6ACE-4DA4-AE3A-3DE47F4BCB78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9987C-125B-4FAF-9195-B66D41C7E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3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C3F25-6F85-9544-B015-893DAD8623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7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C3F25-6F85-9544-B015-893DAD8623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0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C3F25-6F85-9544-B015-893DAD8623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formular</a:t>
            </a:r>
            <a:r>
              <a:rPr lang="en-US" dirty="0" smtClean="0"/>
              <a:t> explaining  additive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C3F25-6F85-9544-B015-893DAD8623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7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C3F25-6F85-9544-B015-893DAD8623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6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flow = no final state modifications</a:t>
            </a:r>
          </a:p>
          <a:p>
            <a:r>
              <a:rPr lang="en-US" dirty="0" smtClean="0"/>
              <a:t>Ideal tool to study media modifications to fragmentation function. Would be ideal to tag jets by at least strangeness (gluon reach jets) but this is in future</a:t>
            </a:r>
          </a:p>
          <a:p>
            <a:r>
              <a:rPr lang="en-US" dirty="0" err="1" smtClean="0"/>
              <a:t>AuAu</a:t>
            </a:r>
            <a:r>
              <a:rPr lang="en-US" dirty="0" smtClean="0"/>
              <a:t> is steeper but still is a very good nice power law fit. </a:t>
            </a:r>
          </a:p>
          <a:p>
            <a:r>
              <a:rPr lang="en-US" dirty="0" smtClean="0"/>
              <a:t>Why in the hell jets are still power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C3F25-6F85-9544-B015-893DAD8623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50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7D803-2430-4800-AD83-723AF8C0ECC4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-838200"/>
            <a:ext cx="9144000" cy="6858000"/>
            <a:chOff x="0" y="0"/>
            <a:chExt cx="5760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277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3277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3277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3277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3277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3277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3278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3278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3278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3278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9/8/2011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E0B1AB12-96C5-4430-9376-12CE5B5121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9900" y="1223201"/>
            <a:ext cx="601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971800" y="3810000"/>
            <a:ext cx="601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endParaRPr lang="en-US" noProof="0" dirty="0" smtClean="0"/>
          </a:p>
        </p:txBody>
      </p:sp>
      <p:pic>
        <p:nvPicPr>
          <p:cNvPr id="32789" name="Picture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90" name="Text Box 22"/>
          <p:cNvSpPr txBox="1">
            <a:spLocks noChangeArrowheads="1"/>
          </p:cNvSpPr>
          <p:nvPr userDrawn="1"/>
        </p:nvSpPr>
        <p:spPr bwMode="auto">
          <a:xfrm>
            <a:off x="3124200" y="6248399"/>
            <a:ext cx="2895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Crimea 2011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49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A5F8AA4-6E36-4694-B1AC-6CCA013F4247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152400" y="6501113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err="1" smtClean="0"/>
              <a:t>E.Kistenev</a:t>
            </a:r>
            <a:r>
              <a:rPr kumimoji="0" lang="en-US" dirty="0" smtClean="0"/>
              <a:t> for PHENIX at RHIC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FEDEB7-094F-41CA-B98F-80338D8B21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6837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F57460-3956-43EE-9F4A-66A00AD6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90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SC00114"/>
          <p:cNvPicPr>
            <a:picLocks noChangeAspect="1" noChangeArrowheads="1"/>
          </p:cNvPicPr>
          <p:nvPr userDrawn="1"/>
        </p:nvPicPr>
        <p:blipFill>
          <a:blip r:embed="rId6" cstate="print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A5F8AA4-6E36-4694-B1AC-6CCA013F424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2.gif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9.wmf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l.aps.org/abstract/PRL/v106/i6/e06200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526" y="1219200"/>
            <a:ext cx="6019800" cy="2209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PHENIX Highlights</a:t>
            </a:r>
            <a:br>
              <a:rPr lang="en-US" sz="4800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962400"/>
            <a:ext cx="4038600" cy="1371600"/>
          </a:xfrm>
        </p:spPr>
        <p:txBody>
          <a:bodyPr/>
          <a:lstStyle/>
          <a:p>
            <a:r>
              <a:rPr lang="en-US" b="1" i="1" dirty="0" err="1" smtClean="0"/>
              <a:t>Edouard</a:t>
            </a:r>
            <a:r>
              <a:rPr lang="en-US" b="1" i="1" dirty="0" smtClean="0"/>
              <a:t> </a:t>
            </a:r>
            <a:r>
              <a:rPr lang="en-US" b="1" i="1" dirty="0" err="1" smtClean="0"/>
              <a:t>Kistenev</a:t>
            </a:r>
            <a:endParaRPr lang="en-US" b="1" i="1" dirty="0" smtClean="0"/>
          </a:p>
          <a:p>
            <a:r>
              <a:rPr lang="en-US" b="1" i="1" dirty="0" smtClean="0"/>
              <a:t>PHENIX at RHIC</a:t>
            </a:r>
            <a:endParaRPr lang="en-US" b="1" i="1" dirty="0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72199"/>
            <a:ext cx="1905000" cy="65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97" y="6105525"/>
            <a:ext cx="1905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ctr"/>
            <a:r>
              <a:rPr lang="en-US" dirty="0"/>
              <a:t>Ten years later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Десять лет спустя)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5010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2481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7711"/>
            <a:ext cx="4419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87711"/>
            <a:ext cx="39624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760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ctr"/>
            <a:r>
              <a:rPr lang="en-US" u="sng" dirty="0"/>
              <a:t>Ten years later </a:t>
            </a:r>
            <a:r>
              <a:rPr lang="en-US" u="sng" dirty="0">
                <a:solidFill>
                  <a:srgbClr val="FF0000"/>
                </a:solidFill>
              </a:rPr>
              <a:t>(</a:t>
            </a:r>
            <a:r>
              <a:rPr lang="ru-RU" u="sng" dirty="0">
                <a:solidFill>
                  <a:srgbClr val="FF0000"/>
                </a:solidFill>
              </a:rPr>
              <a:t>Десять лет спустя)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0838" y="3655306"/>
            <a:ext cx="8694672" cy="3240294"/>
            <a:chOff x="362244" y="577334"/>
            <a:chExt cx="8694672" cy="3240294"/>
          </a:xfrm>
        </p:grpSpPr>
        <p:sp>
          <p:nvSpPr>
            <p:cNvPr id="4" name="TextBox 3"/>
            <p:cNvSpPr txBox="1"/>
            <p:nvPr/>
          </p:nvSpPr>
          <p:spPr>
            <a:xfrm>
              <a:off x="2188469" y="577334"/>
              <a:ext cx="533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Comparison to ALICE &amp; CMS at LHC</a:t>
              </a:r>
              <a:endPara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2244" y="1066800"/>
              <a:ext cx="8694672" cy="2750828"/>
              <a:chOff x="427558" y="1523999"/>
              <a:chExt cx="8694672" cy="2750828"/>
            </a:xfrm>
          </p:grpSpPr>
          <p:pic>
            <p:nvPicPr>
              <p:cNvPr id="2600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58" y="1524000"/>
                <a:ext cx="3458642" cy="2750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0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110" y="1523999"/>
                <a:ext cx="5288120" cy="2750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9053"/>
            <a:ext cx="3838575" cy="24003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71356" y="642996"/>
            <a:ext cx="3886200" cy="46166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Golden signature of QGP</a:t>
            </a:r>
            <a:endParaRPr lang="en-US" sz="2400" b="1" dirty="0">
              <a:solidFill>
                <a:srgbClr val="FF9900"/>
              </a:solidFill>
            </a:endParaRPr>
          </a:p>
        </p:txBody>
      </p:sp>
      <p:pic>
        <p:nvPicPr>
          <p:cNvPr id="260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56" y="833496"/>
            <a:ext cx="2886075" cy="282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505200" y="3429000"/>
            <a:ext cx="3036913" cy="108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93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48877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856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Direct (prompt) photons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762000"/>
            <a:ext cx="9144000" cy="4525963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30% of energy released when two particles collide are photons;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Most are tertiary, they are products of electromagnetic decays of secondary hadrons and leptons;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Some are direct – produced  in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partonic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hard scattering, emitted by fragmenting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partons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or by media during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freeze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out;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DC72-7FDA-4C4F-BFA0-1B87DDD089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700" y="4648200"/>
            <a:ext cx="32385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9100" y="4038600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Those due to hard scattering   are  also called prompt,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production in NN interactions is well studied and commonly used as a proof of validity for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pQCD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treatment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19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" y="0"/>
            <a:ext cx="9294738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2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20688" y="1308416"/>
            <a:ext cx="4456112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Typically direct photons are small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“excess” above hadron decay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photons in the total inclusive yield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Direct photons – real and virtual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57460-3956-43EE-9F4A-66A00AD6C0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3388" y="2637282"/>
            <a:ext cx="4456112" cy="92333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Statistical approach: measure inclusive photons and subtract hadronic (decay) component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901435"/>
              </p:ext>
            </p:extLst>
          </p:nvPr>
        </p:nvGraphicFramePr>
        <p:xfrm>
          <a:off x="838200" y="4251289"/>
          <a:ext cx="33940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3" name="Equation" r:id="rId3" imgW="1841500" imgH="457200" progId="Equation.3">
                  <p:embed/>
                </p:oleObj>
              </mc:Choice>
              <mc:Fallback>
                <p:oleObj name="Equation" r:id="rId3" imgW="184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51289"/>
                        <a:ext cx="33940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401638" y="881167"/>
            <a:ext cx="4494212" cy="5358890"/>
            <a:chOff x="346697" y="3388115"/>
            <a:chExt cx="4494212" cy="535889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97" y="3388115"/>
              <a:ext cx="4456112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359397" y="6612144"/>
              <a:ext cx="4481512" cy="2134861"/>
              <a:chOff x="359397" y="6612144"/>
              <a:chExt cx="4481512" cy="213486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72097" y="6612144"/>
                <a:ext cx="4468812" cy="92333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 smtClean="0"/>
                  <a:t>Huge </a:t>
                </a:r>
                <a:r>
                  <a:rPr lang="en-US" b="1" dirty="0">
                    <a:latin typeface="Symbol" pitchFamily="18" charset="2"/>
                  </a:rPr>
                  <a:t>g</a:t>
                </a:r>
                <a:r>
                  <a:rPr lang="en-US" b="1" dirty="0"/>
                  <a:t>/</a:t>
                </a:r>
                <a:r>
                  <a:rPr lang="en-US" b="1" dirty="0">
                    <a:latin typeface="Symbol" pitchFamily="18" charset="2"/>
                  </a:rPr>
                  <a:t>p</a:t>
                </a:r>
                <a:r>
                  <a:rPr lang="en-US" b="1" baseline="30000" dirty="0"/>
                  <a:t>0</a:t>
                </a:r>
                <a:r>
                  <a:rPr lang="en-US" b="1" dirty="0"/>
                  <a:t> ratio </a:t>
                </a:r>
                <a:r>
                  <a:rPr lang="en-US" b="1" dirty="0" smtClean="0"/>
                  <a:t>at high </a:t>
                </a:r>
                <a:r>
                  <a:rPr lang="en-US" b="1" dirty="0" err="1" smtClean="0"/>
                  <a:t>pT</a:t>
                </a:r>
                <a:r>
                  <a:rPr lang="en-US" b="1" dirty="0" smtClean="0"/>
                  <a:t> reflects </a:t>
                </a:r>
                <a:r>
                  <a:rPr lang="en-US" b="1" dirty="0"/>
                  <a:t>high-</a:t>
                </a:r>
                <a:r>
                  <a:rPr lang="en-US" b="1" dirty="0" err="1"/>
                  <a:t>pT</a:t>
                </a:r>
                <a:r>
                  <a:rPr lang="en-US" b="1" dirty="0"/>
                  <a:t> hadron </a:t>
                </a:r>
                <a:r>
                  <a:rPr lang="en-US" b="1" dirty="0" smtClean="0"/>
                  <a:t>(</a:t>
                </a:r>
                <a:r>
                  <a:rPr lang="en-US" b="1" dirty="0" smtClean="0">
                    <a:latin typeface="Symbol" pitchFamily="18" charset="2"/>
                  </a:rPr>
                  <a:t>p</a:t>
                </a:r>
                <a:r>
                  <a:rPr lang="en-US" b="1" baseline="30000" dirty="0" smtClean="0"/>
                  <a:t>0</a:t>
                </a:r>
                <a:r>
                  <a:rPr lang="en-US" b="1" dirty="0" smtClean="0"/>
                  <a:t>) suppression in </a:t>
                </a:r>
                <a:r>
                  <a:rPr lang="en-US" b="1" dirty="0" err="1" smtClean="0"/>
                  <a:t>AuAu</a:t>
                </a:r>
                <a:r>
                  <a:rPr lang="en-US" b="1" dirty="0" smtClean="0"/>
                  <a:t> central collisions</a:t>
                </a:r>
                <a:endParaRPr lang="en-US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59397" y="7546676"/>
                <a:ext cx="4481512" cy="12003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Excess at low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is less then  15%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 precision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measurements of direct photon yield in thermal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reagion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are  notoriously difficult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224667" y="760882"/>
            <a:ext cx="3919331" cy="6018978"/>
            <a:chOff x="5224667" y="760882"/>
            <a:chExt cx="3919331" cy="6018978"/>
          </a:xfrm>
        </p:grpSpPr>
        <p:grpSp>
          <p:nvGrpSpPr>
            <p:cNvPr id="19" name="Group 18"/>
            <p:cNvGrpSpPr/>
            <p:nvPr/>
          </p:nvGrpSpPr>
          <p:grpSpPr>
            <a:xfrm>
              <a:off x="5257798" y="760882"/>
              <a:ext cx="3886200" cy="3049118"/>
              <a:chOff x="5300695" y="762000"/>
              <a:chExt cx="3886200" cy="2767755"/>
            </a:xfrm>
          </p:grpSpPr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4045" y="762000"/>
                <a:ext cx="3473710" cy="1702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5300695" y="2606425"/>
                <a:ext cx="3886200" cy="9233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Real photon yield can be measured from virtual photon yield, which is observed as low mass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e</a:t>
                </a:r>
                <a:r>
                  <a:rPr lang="en-US" b="1" baseline="300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+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e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-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pairs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458409" y="4027385"/>
              <a:ext cx="3473709" cy="2752475"/>
              <a:chOff x="142875" y="3124200"/>
              <a:chExt cx="3743325" cy="3276600"/>
            </a:xfrm>
          </p:grpSpPr>
          <p:grpSp>
            <p:nvGrpSpPr>
              <p:cNvPr id="9" name="グループ化 18"/>
              <p:cNvGrpSpPr>
                <a:grpSpLocks/>
              </p:cNvGrpSpPr>
              <p:nvPr/>
            </p:nvGrpSpPr>
            <p:grpSpPr bwMode="auto">
              <a:xfrm>
                <a:off x="142875" y="3124200"/>
                <a:ext cx="3743325" cy="3276600"/>
                <a:chOff x="142844" y="2714620"/>
                <a:chExt cx="3571900" cy="2528406"/>
              </a:xfrm>
            </p:grpSpPr>
            <p:pic>
              <p:nvPicPr>
                <p:cNvPr id="12" name="Picture 23" descr="Dalitz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844" y="2714620"/>
                  <a:ext cx="3571900" cy="25284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Rectangle 31"/>
                <p:cNvSpPr>
                  <a:spLocks noChangeArrowheads="1"/>
                </p:cNvSpPr>
                <p:nvPr/>
              </p:nvSpPr>
              <p:spPr bwMode="auto">
                <a:xfrm>
                  <a:off x="794506" y="2803528"/>
                  <a:ext cx="1177200" cy="2171216"/>
                </a:xfrm>
                <a:prstGeom prst="rect">
                  <a:avLst/>
                </a:prstGeom>
                <a:solidFill>
                  <a:srgbClr val="FF9900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" name="Rectangle 32"/>
                <p:cNvSpPr>
                  <a:spLocks noChangeArrowheads="1"/>
                </p:cNvSpPr>
                <p:nvPr/>
              </p:nvSpPr>
              <p:spPr bwMode="auto">
                <a:xfrm>
                  <a:off x="370572" y="2803528"/>
                  <a:ext cx="166897" cy="2171216"/>
                </a:xfrm>
                <a:prstGeom prst="rect">
                  <a:avLst/>
                </a:prstGeom>
                <a:solidFill>
                  <a:srgbClr val="00CCFF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10" name="TextBox 15"/>
              <p:cNvSpPr txBox="1">
                <a:spLocks noChangeArrowheads="1"/>
              </p:cNvSpPr>
              <p:nvPr/>
            </p:nvSpPr>
            <p:spPr bwMode="auto">
              <a:xfrm>
                <a:off x="2590800" y="4876800"/>
                <a:ext cx="369888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FF0000"/>
                    </a:solidFill>
                    <a:latin typeface="Symbol" pitchFamily="18" charset="2"/>
                  </a:rPr>
                  <a:t>h</a:t>
                </a:r>
              </a:p>
            </p:txBody>
          </p:sp>
          <p:sp>
            <p:nvSpPr>
              <p:cNvPr id="11" name="TextBox 16"/>
              <p:cNvSpPr txBox="1">
                <a:spLocks noChangeArrowheads="1"/>
              </p:cNvSpPr>
              <p:nvPr/>
            </p:nvSpPr>
            <p:spPr bwMode="auto">
              <a:xfrm>
                <a:off x="2667000" y="4114800"/>
                <a:ext cx="97948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chemeClr val="accent2"/>
                    </a:solidFill>
                  </a:rPr>
                  <a:t>Direct </a:t>
                </a:r>
                <a:r>
                  <a:rPr lang="en-US" dirty="0">
                    <a:solidFill>
                      <a:schemeClr val="accent2"/>
                    </a:solidFill>
                    <a:latin typeface="Symbol" pitchFamily="18" charset="2"/>
                  </a:rPr>
                  <a:t>g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224667" y="778564"/>
              <a:ext cx="2848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Nature to the </a:t>
              </a:r>
              <a:r>
                <a:rPr lang="en-US" b="1" i="1" dirty="0" err="1" smtClean="0">
                  <a:solidFill>
                    <a:srgbClr val="FF0000"/>
                  </a:solidFill>
                </a:rPr>
                <a:t>resque</a:t>
              </a:r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5046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6866"/>
            <a:ext cx="9296400" cy="1143000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Virtual photons (internally converted)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5" descr="Fig2_ppg08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6300" y="2432052"/>
            <a:ext cx="4762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222250" y="5632452"/>
            <a:ext cx="8623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800" b="0" dirty="0"/>
              <a:t>One parameter fit: (1-r)f</a:t>
            </a:r>
            <a:r>
              <a:rPr lang="en-US" altLang="ja-JP" sz="1800" b="0" baseline="-25000" dirty="0"/>
              <a:t>c</a:t>
            </a:r>
            <a:r>
              <a:rPr lang="en-US" altLang="ja-JP" sz="1800" b="0" dirty="0"/>
              <a:t> + r </a:t>
            </a:r>
            <a:r>
              <a:rPr lang="en-US" altLang="ja-JP" sz="1800" b="0" dirty="0" err="1" smtClean="0"/>
              <a:t>f</a:t>
            </a:r>
            <a:r>
              <a:rPr lang="en-US" altLang="ja-JP" sz="1800" b="0" baseline="-25000" dirty="0" err="1" smtClean="0"/>
              <a:t>d</a:t>
            </a:r>
            <a:r>
              <a:rPr lang="en-US" altLang="ja-JP" sz="1800" b="0" baseline="-25000" dirty="0" smtClean="0"/>
              <a:t> 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 here </a:t>
            </a:r>
            <a:r>
              <a:rPr lang="en-US" altLang="ja-JP" sz="1800" b="0" dirty="0" smtClean="0"/>
              <a:t>f</a:t>
            </a:r>
            <a:r>
              <a:rPr lang="en-US" altLang="ja-JP" sz="1800" b="0" baseline="-25000" dirty="0" smtClean="0"/>
              <a:t>c</a:t>
            </a:r>
            <a:r>
              <a:rPr lang="en-US" altLang="ja-JP" sz="1800" b="0" dirty="0"/>
              <a:t>: cocktail calc.,  </a:t>
            </a:r>
            <a:r>
              <a:rPr lang="en-US" altLang="ja-JP" sz="1800" b="0" dirty="0" err="1"/>
              <a:t>f</a:t>
            </a:r>
            <a:r>
              <a:rPr lang="en-US" altLang="ja-JP" sz="1800" b="0" baseline="-25000" dirty="0" err="1"/>
              <a:t>d</a:t>
            </a:r>
            <a:r>
              <a:rPr lang="en-US" altLang="ja-JP" sz="1800" b="0" dirty="0"/>
              <a:t>: direct photon calc.</a:t>
            </a:r>
            <a:endParaRPr lang="ja-JP" altLang="en-US" sz="1800" b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7931"/>
              </p:ext>
            </p:extLst>
          </p:nvPr>
        </p:nvGraphicFramePr>
        <p:xfrm>
          <a:off x="2601913" y="6164263"/>
          <a:ext cx="38639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6" name="Equation" r:id="rId4" imgW="2476440" imgH="457200" progId="Equation.3">
                  <p:embed/>
                </p:oleObj>
              </mc:Choice>
              <mc:Fallback>
                <p:oleObj name="Equation" r:id="rId4" imgW="2476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6164263"/>
                        <a:ext cx="3863975" cy="714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88912" y="1441966"/>
            <a:ext cx="8389144" cy="844034"/>
            <a:chOff x="188912" y="1441966"/>
            <a:chExt cx="8389144" cy="84403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4334070"/>
                </p:ext>
              </p:extLst>
            </p:nvPr>
          </p:nvGraphicFramePr>
          <p:xfrm>
            <a:off x="188912" y="1447800"/>
            <a:ext cx="541337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817" name="Equation" r:id="rId6" imgW="3149600" imgH="495300" progId="Equation.3">
                    <p:embed/>
                  </p:oleObj>
                </mc:Choice>
                <mc:Fallback>
                  <p:oleObj name="Equation" r:id="rId6" imgW="31496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" y="1447800"/>
                          <a:ext cx="5413375" cy="8382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5480735"/>
                </p:ext>
              </p:extLst>
            </p:nvPr>
          </p:nvGraphicFramePr>
          <p:xfrm>
            <a:off x="6738144" y="1441966"/>
            <a:ext cx="1839912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818" name="Equation" r:id="rId8" imgW="1129810" imgH="482391" progId="Equation.3">
                    <p:embed/>
                  </p:oleObj>
                </mc:Choice>
                <mc:Fallback>
                  <p:oleObj name="Equation" r:id="rId8" imgW="1129810" imgH="4823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8144" y="1441966"/>
                          <a:ext cx="1839912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562600" y="1676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where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22250" y="685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ja-JP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Relation between the </a:t>
            </a:r>
            <a:r>
              <a:rPr lang="en-US" altLang="ja-JP" b="1" dirty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g</a:t>
            </a:r>
            <a:r>
              <a:rPr lang="en-US" altLang="ja-JP" b="1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*</a:t>
            </a:r>
            <a:r>
              <a:rPr lang="en-US" altLang="ja-JP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yield and real photon yield is </a:t>
            </a:r>
            <a:r>
              <a:rPr lang="en-US" altLang="ja-JP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known  (</a:t>
            </a:r>
            <a:r>
              <a:rPr lang="en-US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Kroll-Wada </a:t>
            </a:r>
            <a:r>
              <a:rPr lang="en-US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formular</a:t>
            </a:r>
            <a:r>
              <a:rPr lang="en-US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case </a:t>
            </a: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hadrons (</a:t>
            </a:r>
            <a:r>
              <a:rPr lang="en-US" altLang="ja-JP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altLang="ja-JP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ja-JP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equality in case of direct photons)</a:t>
            </a:r>
            <a:endParaRPr lang="en-US" altLang="ja-JP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2" descr="fig1e"/>
          <p:cNvPicPr>
            <a:picLocks noChangeAspect="1" noChangeArrowheads="1"/>
          </p:cNvPicPr>
          <p:nvPr/>
        </p:nvPicPr>
        <p:blipFill>
          <a:blip r:embed="rId10"/>
          <a:srcRect l="1770" r="50442" b="5751"/>
          <a:stretch>
            <a:fillRect/>
          </a:stretch>
        </p:blipFill>
        <p:spPr bwMode="auto">
          <a:xfrm>
            <a:off x="2146300" y="2432052"/>
            <a:ext cx="4762500" cy="3211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207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" y="0"/>
            <a:ext cx="9311682" cy="685800"/>
          </a:xfrm>
        </p:spPr>
        <p:txBody>
          <a:bodyPr>
            <a:normAutofit/>
          </a:bodyPr>
          <a:lstStyle/>
          <a:p>
            <a:pPr algn="r"/>
            <a:r>
              <a:rPr lang="en-US" sz="3200" b="1" i="1" u="sng" dirty="0" smtClean="0">
                <a:solidFill>
                  <a:srgbClr val="C00000"/>
                </a:solidFill>
              </a:rPr>
              <a:t>Direct photons in </a:t>
            </a:r>
            <a:r>
              <a:rPr lang="en-US" sz="3200" b="1" i="1" u="sng" dirty="0" err="1" smtClean="0">
                <a:solidFill>
                  <a:srgbClr val="C00000"/>
                </a:solidFill>
              </a:rPr>
              <a:t>AuAu</a:t>
            </a:r>
            <a:r>
              <a:rPr lang="en-US" sz="3200" b="1" i="1" u="sng" dirty="0" smtClean="0">
                <a:solidFill>
                  <a:srgbClr val="C00000"/>
                </a:solidFill>
              </a:rPr>
              <a:t> 200 </a:t>
            </a:r>
            <a:r>
              <a:rPr lang="en-US" sz="3200" b="1" i="1" u="sng" dirty="0" err="1" smtClean="0">
                <a:solidFill>
                  <a:srgbClr val="C00000"/>
                </a:solidFill>
              </a:rPr>
              <a:t>GeV</a:t>
            </a:r>
            <a:endParaRPr lang="en-US" sz="3200" b="1" i="1" u="sng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F2FAD-C29A-B54A-9643-B033C3000D19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441" y="609095"/>
            <a:ext cx="5134599" cy="5044587"/>
            <a:chOff x="-237658" y="1081833"/>
            <a:chExt cx="4733458" cy="4752337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-237658" y="1081833"/>
              <a:ext cx="4733458" cy="4752337"/>
              <a:chOff x="1677" y="393"/>
              <a:chExt cx="4083" cy="3718"/>
            </a:xfrm>
          </p:grpSpPr>
          <p:pic>
            <p:nvPicPr>
              <p:cNvPr id="15" name="Picture 10" descr="pbsc_dirphoton_qm06_compP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82" y="780"/>
                <a:ext cx="3447" cy="3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1677" y="393"/>
                <a:ext cx="2461" cy="4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kumimoji="1" lang="en-US" altLang="ja-JP" b="1" dirty="0" smtClean="0">
                    <a:latin typeface="Arial" charset="0"/>
                    <a:ea typeface="ＭＳ Ｐゴシック" charset="-128"/>
                    <a:cs typeface="ＭＳ Ｐゴシック" charset="-128"/>
                  </a:rPr>
                  <a:t>Curves: collision scaled </a:t>
                </a:r>
                <a:r>
                  <a:rPr kumimoji="1" lang="en-US" altLang="ja-JP" b="1" dirty="0" err="1" smtClean="0">
                    <a:latin typeface="Arial" charset="0"/>
                    <a:ea typeface="ＭＳ Ｐゴシック" charset="-128"/>
                    <a:cs typeface="ＭＳ Ｐゴシック" charset="-128"/>
                  </a:rPr>
                  <a:t>pp</a:t>
                </a:r>
                <a:r>
                  <a:rPr kumimoji="1" lang="en-US" altLang="ja-JP" b="1" dirty="0" smtClean="0">
                    <a:latin typeface="Arial" charset="0"/>
                    <a:ea typeface="ＭＳ Ｐゴシック" charset="-128"/>
                    <a:cs typeface="ＭＳ Ｐゴシック" charset="-128"/>
                  </a:rPr>
                  <a:t> direct </a:t>
                </a:r>
                <a:r>
                  <a:rPr kumimoji="1" lang="en-US" altLang="ja-JP" b="1" dirty="0" smtClean="0">
                    <a:latin typeface="Symbol" pitchFamily="18" charset="2"/>
                    <a:ea typeface="ＭＳ Ｐゴシック" charset="-128"/>
                    <a:cs typeface="ＭＳ Ｐゴシック" charset="-128"/>
                  </a:rPr>
                  <a:t>g</a:t>
                </a:r>
                <a:r>
                  <a:rPr kumimoji="1" lang="en-US" altLang="ja-JP" b="1" dirty="0" smtClean="0">
                    <a:latin typeface="Arial" charset="0"/>
                    <a:ea typeface="ＭＳ Ｐゴシック" charset="-128"/>
                    <a:cs typeface="ＭＳ Ｐゴシック" charset="-128"/>
                  </a:rPr>
                  <a:t> yield</a:t>
                </a:r>
                <a:endParaRPr kumimoji="1" lang="en-US" altLang="ja-JP" b="1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pic>
            <p:nvPicPr>
              <p:cNvPr id="17" name="Picture 12" descr="Central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9" y="1480"/>
                <a:ext cx="521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3" descr="Peripheral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84" y="3396"/>
                <a:ext cx="476" cy="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V="1">
                <a:off x="5488" y="2160"/>
                <a:ext cx="0" cy="962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362200" y="2471232"/>
              <a:ext cx="1219200" cy="195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5029200" y="2372258"/>
            <a:ext cx="4009842" cy="2676934"/>
            <a:chOff x="336" y="2560"/>
            <a:chExt cx="2304" cy="1568"/>
          </a:xfrm>
        </p:grpSpPr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3" t="9375" r="27344" b="43130"/>
            <a:stretch>
              <a:fillRect/>
            </a:stretch>
          </p:blipFill>
          <p:spPr bwMode="auto">
            <a:xfrm>
              <a:off x="336" y="2560"/>
              <a:ext cx="2304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73" t="73134" r="23991" b="18620"/>
            <a:stretch>
              <a:fillRect/>
            </a:stretch>
          </p:blipFill>
          <p:spPr bwMode="auto">
            <a:xfrm>
              <a:off x="1988" y="2928"/>
              <a:ext cx="50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765800" y="504423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Photons in calorimeters</a:t>
            </a:r>
          </a:p>
          <a:p>
            <a:pPr algn="ctr"/>
            <a:r>
              <a:rPr lang="en-US" b="1" dirty="0" smtClean="0"/>
              <a:t>2001-2010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0" y="5662900"/>
            <a:ext cx="31877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prompt photons are isolated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943600" y="4191000"/>
            <a:ext cx="1447800" cy="14626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6334780"/>
            <a:ext cx="576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collision scaling works in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AuAu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609600"/>
          </a:xfrm>
        </p:spPr>
        <p:txBody>
          <a:bodyPr>
            <a:normAutofit/>
          </a:bodyPr>
          <a:lstStyle/>
          <a:p>
            <a:pPr algn="r"/>
            <a:r>
              <a:rPr lang="en-US" sz="3200" u="sng" dirty="0" smtClean="0">
                <a:solidFill>
                  <a:srgbClr val="C00000"/>
                </a:solidFill>
              </a:rPr>
              <a:t>Emerging thermal</a:t>
            </a:r>
            <a:r>
              <a:rPr lang="en-US" sz="3200" b="1" i="1" u="sng" dirty="0" smtClean="0">
                <a:solidFill>
                  <a:srgbClr val="C00000"/>
                </a:solidFill>
              </a:rPr>
              <a:t> </a:t>
            </a:r>
            <a:r>
              <a:rPr lang="en-US" sz="3200" b="1" i="1" u="sng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en-US" sz="3200" b="1" i="1" u="sng" dirty="0" smtClean="0">
                <a:solidFill>
                  <a:srgbClr val="C00000"/>
                </a:solidFill>
              </a:rPr>
              <a:t>’s  </a:t>
            </a:r>
            <a:endParaRPr lang="en-US" sz="3200" b="1" i="1" u="sng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F2FAD-C29A-B54A-9643-B033C3000D1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8534400" cy="417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5181600"/>
            <a:ext cx="8534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Virtual photon measurement helped to extend </a:t>
            </a:r>
            <a:r>
              <a:rPr lang="en-US" b="1" dirty="0" err="1" smtClean="0"/>
              <a:t>pT</a:t>
            </a:r>
            <a:r>
              <a:rPr lang="en-US" b="1" dirty="0" smtClean="0"/>
              <a:t> range down to </a:t>
            </a:r>
          </a:p>
          <a:p>
            <a:pPr algn="ctr"/>
            <a:r>
              <a:rPr lang="en-US" b="1" dirty="0" smtClean="0"/>
              <a:t>~1 </a:t>
            </a:r>
            <a:r>
              <a:rPr lang="en-US" b="1" dirty="0" err="1" smtClean="0"/>
              <a:t>GeV</a:t>
            </a:r>
            <a:r>
              <a:rPr lang="en-US" b="1" dirty="0" smtClean="0"/>
              <a:t>/c and establish thermal dominance in the direct </a:t>
            </a:r>
            <a:r>
              <a:rPr lang="en-US" b="1" dirty="0" smtClean="0">
                <a:latin typeface="Symbol" pitchFamily="18" charset="2"/>
              </a:rPr>
              <a:t>g</a:t>
            </a:r>
            <a:r>
              <a:rPr lang="en-US" b="1" dirty="0" smtClean="0"/>
              <a:t> yield below pT~5 </a:t>
            </a:r>
            <a:r>
              <a:rPr lang="en-US" b="1" dirty="0" err="1" smtClean="0"/>
              <a:t>GeV</a:t>
            </a:r>
            <a:r>
              <a:rPr lang="en-US" b="1" dirty="0" smtClean="0"/>
              <a:t>/c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241218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</a:rPr>
              <a:t>irst reliable sighting of thermal enhancement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8101" y="1447800"/>
            <a:ext cx="4691552" cy="5257800"/>
            <a:chOff x="38101" y="1447800"/>
            <a:chExt cx="4691552" cy="5257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1" y="1447800"/>
              <a:ext cx="4691552" cy="52578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626924" y="3505200"/>
              <a:ext cx="1487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Min. Bias</a:t>
              </a:r>
              <a:endParaRPr lang="en-US" b="1" i="1" dirty="0"/>
            </a:p>
          </p:txBody>
        </p:sp>
      </p:grpSp>
      <p:sp>
        <p:nvSpPr>
          <p:cNvPr id="6" name="Title 13"/>
          <p:cNvSpPr>
            <a:spLocks noGrp="1"/>
          </p:cNvSpPr>
          <p:nvPr>
            <p:ph type="title"/>
          </p:nvPr>
        </p:nvSpPr>
        <p:spPr>
          <a:xfrm>
            <a:off x="838273" y="0"/>
            <a:ext cx="8229600" cy="639762"/>
          </a:xfrm>
        </p:spPr>
        <p:txBody>
          <a:bodyPr>
            <a:normAutofit/>
          </a:bodyPr>
          <a:lstStyle/>
          <a:p>
            <a:pPr algn="r"/>
            <a:r>
              <a:rPr lang="en-US" sz="3200" b="1" i="1" u="sng" dirty="0" smtClean="0">
                <a:solidFill>
                  <a:srgbClr val="C00000"/>
                </a:solidFill>
              </a:rPr>
              <a:t>Thermal enhancement</a:t>
            </a:r>
            <a:endParaRPr lang="en-US" sz="3200" b="1" i="1" u="sng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9653" y="1447800"/>
            <a:ext cx="456674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10063" y="740084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dirty="0" err="1" smtClean="0">
                <a:latin typeface="Arial" pitchFamily="34" charset="0"/>
                <a:ea typeface="ＭＳ Ｐゴシック" pitchFamily="34" charset="-128"/>
              </a:rPr>
              <a:t>Exp</a:t>
            </a:r>
            <a:r>
              <a:rPr kumimoji="1" lang="en-US" altLang="ja-JP" dirty="0" smtClean="0">
                <a:latin typeface="Arial" pitchFamily="34" charset="0"/>
                <a:ea typeface="ＭＳ Ｐゴシック" pitchFamily="34" charset="-128"/>
              </a:rPr>
              <a:t> fit  to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Au+Au</a:t>
            </a:r>
            <a:r>
              <a:rPr kumimoji="1" lang="en-US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data </a:t>
            </a:r>
            <a:r>
              <a:rPr kumimoji="1" lang="en-US" altLang="ja-JP" dirty="0" smtClean="0">
                <a:latin typeface="Arial" pitchFamily="34" charset="0"/>
                <a:ea typeface="ＭＳ Ｐゴシック" pitchFamily="34" charset="-128"/>
              </a:rPr>
              <a:t>/ </a:t>
            </a:r>
            <a:r>
              <a:rPr kumimoji="1" lang="en-US" altLang="ja-JP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scaled </a:t>
            </a:r>
            <a:r>
              <a:rPr kumimoji="1" lang="en-US" altLang="ja-JP" dirty="0" err="1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pp</a:t>
            </a:r>
            <a:r>
              <a:rPr kumimoji="1" lang="en-US" altLang="ja-JP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 data</a:t>
            </a:r>
            <a:r>
              <a:rPr kumimoji="1" lang="en-US" altLang="ja-JP" dirty="0" smtClean="0">
                <a:latin typeface="Arial" pitchFamily="34" charset="0"/>
                <a:ea typeface="ＭＳ Ｐゴシック" pitchFamily="34" charset="-128"/>
              </a:rPr>
              <a:t>: </a:t>
            </a:r>
          </a:p>
          <a:p>
            <a:pPr algn="ctr">
              <a:spcBef>
                <a:spcPts val="600"/>
              </a:spcBef>
            </a:pPr>
            <a:r>
              <a:rPr kumimoji="1" lang="en-US" altLang="ja-JP" b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ave</a:t>
            </a:r>
            <a:r>
              <a:rPr kumimoji="1" lang="en-US" altLang="ja-JP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kumimoji="1"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= 221 </a:t>
            </a:r>
            <a:r>
              <a:rPr kumimoji="1"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 19</a:t>
            </a:r>
            <a:r>
              <a:rPr kumimoji="1" lang="en-US" altLang="ja-JP" b="1" baseline="300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stat</a:t>
            </a:r>
            <a:r>
              <a:rPr kumimoji="1"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  19</a:t>
            </a:r>
            <a:r>
              <a:rPr kumimoji="1" lang="en-US" altLang="ja-JP" b="1" baseline="300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syst </a:t>
            </a:r>
            <a:r>
              <a:rPr kumimoji="1"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MeV</a:t>
            </a:r>
            <a:endParaRPr kumimoji="1" lang="en-US" altLang="ja-JP" b="1" baseline="300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14381" y="807502"/>
            <a:ext cx="758161" cy="506272"/>
            <a:chOff x="724" y="3120"/>
            <a:chExt cx="1253" cy="955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auto">
            <a:xfrm rot="19557788" flipV="1">
              <a:off x="859" y="3640"/>
              <a:ext cx="373" cy="7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 rot="2500574">
              <a:off x="1338" y="3639"/>
              <a:ext cx="400" cy="72"/>
            </a:xfrm>
            <a:custGeom>
              <a:avLst/>
              <a:gdLst>
                <a:gd name="T0" fmla="*/ 0 w 616"/>
                <a:gd name="T1" fmla="*/ 0 h 170"/>
                <a:gd name="T2" fmla="*/ 1 w 616"/>
                <a:gd name="T3" fmla="*/ 0 h 170"/>
                <a:gd name="T4" fmla="*/ 1 w 616"/>
                <a:gd name="T5" fmla="*/ 0 h 170"/>
                <a:gd name="T6" fmla="*/ 1 w 616"/>
                <a:gd name="T7" fmla="*/ 0 h 170"/>
                <a:gd name="T8" fmla="*/ 1 w 616"/>
                <a:gd name="T9" fmla="*/ 0 h 170"/>
                <a:gd name="T10" fmla="*/ 1 w 616"/>
                <a:gd name="T11" fmla="*/ 0 h 170"/>
                <a:gd name="T12" fmla="*/ 1 w 616"/>
                <a:gd name="T13" fmla="*/ 0 h 170"/>
                <a:gd name="T14" fmla="*/ 1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686" y="3713"/>
              <a:ext cx="29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r>
                <a:rPr kumimoji="1" lang="en-US" sz="1400" b="1">
                  <a:solidFill>
                    <a:schemeClr val="accent2"/>
                  </a:solidFill>
                  <a:latin typeface="Symbol" pitchFamily="18" charset="2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1136" y="3424"/>
              <a:ext cx="288" cy="14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kumimoji="1" lang="en-GB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rot="2042212" flipH="1" flipV="1">
              <a:off x="859" y="3265"/>
              <a:ext cx="373" cy="7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rot="19557788" flipV="1">
              <a:off x="1351" y="3277"/>
              <a:ext cx="373" cy="7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650" y="3137"/>
              <a:ext cx="32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r>
                <a:rPr kumimoji="1" lang="en-US" sz="1400" b="1">
                  <a:solidFill>
                    <a:schemeClr val="accent2"/>
                  </a:solidFill>
                  <a:latin typeface="Symbol" pitchFamily="18" charset="2"/>
                  <a:ea typeface="ＭＳ Ｐゴシック" pitchFamily="34" charset="-128"/>
                </a:rPr>
                <a:t>p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724" y="3692"/>
              <a:ext cx="32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r>
                <a:rPr kumimoji="1" lang="en-US" sz="1400" b="1">
                  <a:solidFill>
                    <a:schemeClr val="accent2"/>
                  </a:solidFill>
                  <a:latin typeface="Symbol" pitchFamily="18" charset="2"/>
                  <a:ea typeface="ＭＳ Ｐゴシック" pitchFamily="34" charset="-128"/>
                </a:rPr>
                <a:t>r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731" y="3120"/>
              <a:ext cx="32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r>
                <a:rPr kumimoji="1" lang="en-US" sz="1400" b="1">
                  <a:solidFill>
                    <a:schemeClr val="accent2"/>
                  </a:solidFill>
                  <a:latin typeface="Symbol" pitchFamily="18" charset="2"/>
                  <a:ea typeface="ＭＳ Ｐゴシック" pitchFamily="34" charset="-128"/>
                </a:rPr>
                <a:t>p</a:t>
              </a:r>
            </a:p>
          </p:txBody>
        </p:sp>
      </p:grpSp>
      <p:cxnSp>
        <p:nvCxnSpPr>
          <p:cNvPr id="18" name="Straight Arrow Connector 30"/>
          <p:cNvCxnSpPr>
            <a:cxnSpLocks noChangeShapeType="1"/>
          </p:cNvCxnSpPr>
          <p:nvPr/>
        </p:nvCxnSpPr>
        <p:spPr bwMode="auto">
          <a:xfrm>
            <a:off x="978155" y="1371240"/>
            <a:ext cx="0" cy="609960"/>
          </a:xfrm>
          <a:prstGeom prst="straightConnector1">
            <a:avLst/>
          </a:prstGeom>
          <a:noFill/>
          <a:ln w="1905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31"/>
          <p:cNvCxnSpPr>
            <a:cxnSpLocks noChangeShapeType="1"/>
          </p:cNvCxnSpPr>
          <p:nvPr/>
        </p:nvCxnSpPr>
        <p:spPr bwMode="auto">
          <a:xfrm>
            <a:off x="3094017" y="1371240"/>
            <a:ext cx="0" cy="60996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2626924" y="779892"/>
            <a:ext cx="912181" cy="623744"/>
            <a:chOff x="659" y="2526"/>
            <a:chExt cx="1404" cy="665"/>
          </a:xfrm>
        </p:grpSpPr>
        <p:grpSp>
          <p:nvGrpSpPr>
            <p:cNvPr id="21" name="Group 34"/>
            <p:cNvGrpSpPr>
              <a:grpSpLocks/>
            </p:cNvGrpSpPr>
            <p:nvPr/>
          </p:nvGrpSpPr>
          <p:grpSpPr bwMode="auto">
            <a:xfrm>
              <a:off x="852" y="2575"/>
              <a:ext cx="938" cy="460"/>
              <a:chOff x="2144" y="2660"/>
              <a:chExt cx="878" cy="410"/>
            </a:xfrm>
          </p:grpSpPr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2144" y="2660"/>
                <a:ext cx="456" cy="74"/>
              </a:xfrm>
              <a:custGeom>
                <a:avLst/>
                <a:gdLst>
                  <a:gd name="T0" fmla="*/ 0 w 744"/>
                  <a:gd name="T1" fmla="*/ 0 h 152"/>
                  <a:gd name="T2" fmla="*/ 1 w 744"/>
                  <a:gd name="T3" fmla="*/ 0 h 152"/>
                  <a:gd name="T4" fmla="*/ 1 w 744"/>
                  <a:gd name="T5" fmla="*/ 0 h 152"/>
                  <a:gd name="T6" fmla="*/ 1 w 744"/>
                  <a:gd name="T7" fmla="*/ 0 h 152"/>
                  <a:gd name="T8" fmla="*/ 1 w 744"/>
                  <a:gd name="T9" fmla="*/ 0 h 152"/>
                  <a:gd name="T10" fmla="*/ 1 w 744"/>
                  <a:gd name="T11" fmla="*/ 0 h 152"/>
                  <a:gd name="T12" fmla="*/ 1 w 744"/>
                  <a:gd name="T13" fmla="*/ 0 h 152"/>
                  <a:gd name="T14" fmla="*/ 1 w 744"/>
                  <a:gd name="T15" fmla="*/ 0 h 152"/>
                  <a:gd name="T16" fmla="*/ 1 w 744"/>
                  <a:gd name="T17" fmla="*/ 0 h 152"/>
                  <a:gd name="T18" fmla="*/ 1 w 744"/>
                  <a:gd name="T19" fmla="*/ 0 h 152"/>
                  <a:gd name="T20" fmla="*/ 1 w 744"/>
                  <a:gd name="T21" fmla="*/ 0 h 152"/>
                  <a:gd name="T22" fmla="*/ 1 w 744"/>
                  <a:gd name="T23" fmla="*/ 0 h 152"/>
                  <a:gd name="T24" fmla="*/ 1 w 744"/>
                  <a:gd name="T25" fmla="*/ 0 h 152"/>
                  <a:gd name="T26" fmla="*/ 1 w 744"/>
                  <a:gd name="T27" fmla="*/ 0 h 152"/>
                  <a:gd name="T28" fmla="*/ 1 w 744"/>
                  <a:gd name="T29" fmla="*/ 0 h 152"/>
                  <a:gd name="T30" fmla="*/ 1 w 744"/>
                  <a:gd name="T31" fmla="*/ 0 h 152"/>
                  <a:gd name="T32" fmla="*/ 1 w 744"/>
                  <a:gd name="T33" fmla="*/ 0 h 152"/>
                  <a:gd name="T34" fmla="*/ 1 w 744"/>
                  <a:gd name="T35" fmla="*/ 0 h 152"/>
                  <a:gd name="T36" fmla="*/ 1 w 744"/>
                  <a:gd name="T37" fmla="*/ 0 h 152"/>
                  <a:gd name="T38" fmla="*/ 1 w 744"/>
                  <a:gd name="T39" fmla="*/ 0 h 152"/>
                  <a:gd name="T40" fmla="*/ 1 w 744"/>
                  <a:gd name="T41" fmla="*/ 0 h 152"/>
                  <a:gd name="T42" fmla="*/ 1 w 744"/>
                  <a:gd name="T43" fmla="*/ 0 h 152"/>
                  <a:gd name="T44" fmla="*/ 1 w 744"/>
                  <a:gd name="T45" fmla="*/ 0 h 152"/>
                  <a:gd name="T46" fmla="*/ 1 w 744"/>
                  <a:gd name="T47" fmla="*/ 0 h 152"/>
                  <a:gd name="T48" fmla="*/ 1 w 744"/>
                  <a:gd name="T49" fmla="*/ 0 h 152"/>
                  <a:gd name="T50" fmla="*/ 1 w 744"/>
                  <a:gd name="T51" fmla="*/ 0 h 152"/>
                  <a:gd name="T52" fmla="*/ 1 w 744"/>
                  <a:gd name="T53" fmla="*/ 0 h 152"/>
                  <a:gd name="T54" fmla="*/ 1 w 744"/>
                  <a:gd name="T55" fmla="*/ 0 h 152"/>
                  <a:gd name="T56" fmla="*/ 1 w 744"/>
                  <a:gd name="T57" fmla="*/ 0 h 152"/>
                  <a:gd name="T58" fmla="*/ 1 w 744"/>
                  <a:gd name="T59" fmla="*/ 0 h 152"/>
                  <a:gd name="T60" fmla="*/ 1 w 744"/>
                  <a:gd name="T61" fmla="*/ 0 h 152"/>
                  <a:gd name="T62" fmla="*/ 1 w 744"/>
                  <a:gd name="T63" fmla="*/ 0 h 1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44"/>
                  <a:gd name="T97" fmla="*/ 0 h 152"/>
                  <a:gd name="T98" fmla="*/ 744 w 744"/>
                  <a:gd name="T99" fmla="*/ 152 h 1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44" h="152">
                    <a:moveTo>
                      <a:pt x="0" y="82"/>
                    </a:moveTo>
                    <a:cubicBezTo>
                      <a:pt x="26" y="44"/>
                      <a:pt x="52" y="6"/>
                      <a:pt x="68" y="6"/>
                    </a:cubicBezTo>
                    <a:cubicBezTo>
                      <a:pt x="84" y="6"/>
                      <a:pt x="98" y="59"/>
                      <a:pt x="98" y="82"/>
                    </a:cubicBezTo>
                    <a:cubicBezTo>
                      <a:pt x="98" y="105"/>
                      <a:pt x="77" y="147"/>
                      <a:pt x="70" y="146"/>
                    </a:cubicBezTo>
                    <a:cubicBezTo>
                      <a:pt x="63" y="145"/>
                      <a:pt x="44" y="97"/>
                      <a:pt x="54" y="74"/>
                    </a:cubicBezTo>
                    <a:cubicBezTo>
                      <a:pt x="64" y="51"/>
                      <a:pt x="111" y="7"/>
                      <a:pt x="130" y="8"/>
                    </a:cubicBezTo>
                    <a:cubicBezTo>
                      <a:pt x="149" y="9"/>
                      <a:pt x="168" y="54"/>
                      <a:pt x="170" y="78"/>
                    </a:cubicBezTo>
                    <a:cubicBezTo>
                      <a:pt x="172" y="102"/>
                      <a:pt x="148" y="152"/>
                      <a:pt x="140" y="150"/>
                    </a:cubicBezTo>
                    <a:cubicBezTo>
                      <a:pt x="132" y="148"/>
                      <a:pt x="112" y="92"/>
                      <a:pt x="124" y="68"/>
                    </a:cubicBezTo>
                    <a:cubicBezTo>
                      <a:pt x="136" y="44"/>
                      <a:pt x="189" y="0"/>
                      <a:pt x="210" y="4"/>
                    </a:cubicBezTo>
                    <a:cubicBezTo>
                      <a:pt x="231" y="8"/>
                      <a:pt x="246" y="66"/>
                      <a:pt x="248" y="90"/>
                    </a:cubicBezTo>
                    <a:cubicBezTo>
                      <a:pt x="250" y="114"/>
                      <a:pt x="229" y="151"/>
                      <a:pt x="220" y="150"/>
                    </a:cubicBezTo>
                    <a:cubicBezTo>
                      <a:pt x="211" y="149"/>
                      <a:pt x="184" y="109"/>
                      <a:pt x="194" y="86"/>
                    </a:cubicBezTo>
                    <a:cubicBezTo>
                      <a:pt x="204" y="63"/>
                      <a:pt x="256" y="10"/>
                      <a:pt x="278" y="10"/>
                    </a:cubicBezTo>
                    <a:cubicBezTo>
                      <a:pt x="300" y="10"/>
                      <a:pt x="324" y="61"/>
                      <a:pt x="328" y="84"/>
                    </a:cubicBezTo>
                    <a:cubicBezTo>
                      <a:pt x="332" y="107"/>
                      <a:pt x="310" y="145"/>
                      <a:pt x="302" y="146"/>
                    </a:cubicBezTo>
                    <a:cubicBezTo>
                      <a:pt x="294" y="147"/>
                      <a:pt x="267" y="111"/>
                      <a:pt x="278" y="88"/>
                    </a:cubicBezTo>
                    <a:cubicBezTo>
                      <a:pt x="289" y="65"/>
                      <a:pt x="342" y="10"/>
                      <a:pt x="368" y="6"/>
                    </a:cubicBezTo>
                    <a:cubicBezTo>
                      <a:pt x="394" y="2"/>
                      <a:pt x="427" y="41"/>
                      <a:pt x="434" y="64"/>
                    </a:cubicBezTo>
                    <a:cubicBezTo>
                      <a:pt x="441" y="87"/>
                      <a:pt x="417" y="143"/>
                      <a:pt x="408" y="146"/>
                    </a:cubicBezTo>
                    <a:cubicBezTo>
                      <a:pt x="399" y="149"/>
                      <a:pt x="371" y="107"/>
                      <a:pt x="382" y="84"/>
                    </a:cubicBezTo>
                    <a:cubicBezTo>
                      <a:pt x="393" y="61"/>
                      <a:pt x="453" y="7"/>
                      <a:pt x="476" y="6"/>
                    </a:cubicBezTo>
                    <a:cubicBezTo>
                      <a:pt x="499" y="5"/>
                      <a:pt x="518" y="52"/>
                      <a:pt x="522" y="76"/>
                    </a:cubicBezTo>
                    <a:cubicBezTo>
                      <a:pt x="526" y="100"/>
                      <a:pt x="506" y="149"/>
                      <a:pt x="498" y="148"/>
                    </a:cubicBezTo>
                    <a:cubicBezTo>
                      <a:pt x="490" y="147"/>
                      <a:pt x="463" y="95"/>
                      <a:pt x="474" y="72"/>
                    </a:cubicBezTo>
                    <a:cubicBezTo>
                      <a:pt x="485" y="49"/>
                      <a:pt x="541" y="6"/>
                      <a:pt x="564" y="8"/>
                    </a:cubicBezTo>
                    <a:cubicBezTo>
                      <a:pt x="587" y="10"/>
                      <a:pt x="610" y="63"/>
                      <a:pt x="612" y="86"/>
                    </a:cubicBezTo>
                    <a:cubicBezTo>
                      <a:pt x="614" y="109"/>
                      <a:pt x="584" y="150"/>
                      <a:pt x="574" y="148"/>
                    </a:cubicBezTo>
                    <a:cubicBezTo>
                      <a:pt x="564" y="146"/>
                      <a:pt x="541" y="99"/>
                      <a:pt x="552" y="76"/>
                    </a:cubicBezTo>
                    <a:cubicBezTo>
                      <a:pt x="563" y="53"/>
                      <a:pt x="615" y="10"/>
                      <a:pt x="638" y="8"/>
                    </a:cubicBezTo>
                    <a:cubicBezTo>
                      <a:pt x="661" y="6"/>
                      <a:pt x="670" y="52"/>
                      <a:pt x="688" y="62"/>
                    </a:cubicBezTo>
                    <a:cubicBezTo>
                      <a:pt x="706" y="72"/>
                      <a:pt x="735" y="69"/>
                      <a:pt x="744" y="70"/>
                    </a:cubicBezTo>
                  </a:path>
                </a:pathLst>
              </a:cu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36"/>
              <p:cNvSpPr>
                <a:spLocks/>
              </p:cNvSpPr>
              <p:nvPr/>
            </p:nvSpPr>
            <p:spPr bwMode="auto">
              <a:xfrm>
                <a:off x="2594" y="2998"/>
                <a:ext cx="400" cy="72"/>
              </a:xfrm>
              <a:custGeom>
                <a:avLst/>
                <a:gdLst>
                  <a:gd name="T0" fmla="*/ 0 w 616"/>
                  <a:gd name="T1" fmla="*/ 0 h 170"/>
                  <a:gd name="T2" fmla="*/ 1 w 616"/>
                  <a:gd name="T3" fmla="*/ 0 h 170"/>
                  <a:gd name="T4" fmla="*/ 1 w 616"/>
                  <a:gd name="T5" fmla="*/ 0 h 170"/>
                  <a:gd name="T6" fmla="*/ 1 w 616"/>
                  <a:gd name="T7" fmla="*/ 0 h 170"/>
                  <a:gd name="T8" fmla="*/ 1 w 616"/>
                  <a:gd name="T9" fmla="*/ 0 h 170"/>
                  <a:gd name="T10" fmla="*/ 1 w 616"/>
                  <a:gd name="T11" fmla="*/ 0 h 170"/>
                  <a:gd name="T12" fmla="*/ 1 w 616"/>
                  <a:gd name="T13" fmla="*/ 0 h 170"/>
                  <a:gd name="T14" fmla="*/ 1 w 616"/>
                  <a:gd name="T15" fmla="*/ 0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6"/>
                  <a:gd name="T25" fmla="*/ 0 h 170"/>
                  <a:gd name="T26" fmla="*/ 616 w 616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6" h="170">
                    <a:moveTo>
                      <a:pt x="0" y="86"/>
                    </a:moveTo>
                    <a:cubicBezTo>
                      <a:pt x="27" y="43"/>
                      <a:pt x="54" y="0"/>
                      <a:pt x="82" y="12"/>
                    </a:cubicBezTo>
                    <a:cubicBezTo>
                      <a:pt x="110" y="24"/>
                      <a:pt x="136" y="160"/>
                      <a:pt x="168" y="160"/>
                    </a:cubicBezTo>
                    <a:cubicBezTo>
                      <a:pt x="200" y="160"/>
                      <a:pt x="243" y="11"/>
                      <a:pt x="276" y="10"/>
                    </a:cubicBezTo>
                    <a:cubicBezTo>
                      <a:pt x="309" y="9"/>
                      <a:pt x="337" y="154"/>
                      <a:pt x="368" y="154"/>
                    </a:cubicBezTo>
                    <a:cubicBezTo>
                      <a:pt x="399" y="154"/>
                      <a:pt x="430" y="11"/>
                      <a:pt x="460" y="12"/>
                    </a:cubicBezTo>
                    <a:cubicBezTo>
                      <a:pt x="490" y="13"/>
                      <a:pt x="520" y="146"/>
                      <a:pt x="546" y="158"/>
                    </a:cubicBezTo>
                    <a:cubicBezTo>
                      <a:pt x="572" y="170"/>
                      <a:pt x="605" y="96"/>
                      <a:pt x="616" y="84"/>
                    </a:cubicBezTo>
                  </a:path>
                </a:pathLst>
              </a:cu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>
                <a:off x="2152" y="3034"/>
                <a:ext cx="434" cy="0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8"/>
              <p:cNvSpPr>
                <a:spLocks noChangeShapeType="1"/>
              </p:cNvSpPr>
              <p:nvPr/>
            </p:nvSpPr>
            <p:spPr bwMode="auto">
              <a:xfrm>
                <a:off x="2588" y="2694"/>
                <a:ext cx="434" cy="0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9"/>
              <p:cNvSpPr>
                <a:spLocks noChangeShapeType="1"/>
              </p:cNvSpPr>
              <p:nvPr/>
            </p:nvSpPr>
            <p:spPr bwMode="auto">
              <a:xfrm flipV="1">
                <a:off x="2590" y="2694"/>
                <a:ext cx="0" cy="342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675" y="2958"/>
              <a:ext cx="3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r>
                <a:rPr kumimoji="1" lang="en-US" sz="1400" b="1">
                  <a:solidFill>
                    <a:srgbClr val="00B050"/>
                  </a:solidFill>
                  <a:latin typeface="Times New Roman" pitchFamily="18" charset="0"/>
                  <a:ea typeface="ＭＳ Ｐゴシック" pitchFamily="34" charset="-128"/>
                </a:rPr>
                <a:t>q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1756" y="2526"/>
              <a:ext cx="3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r>
                <a:rPr kumimoji="1" lang="en-US" sz="1400" b="1">
                  <a:solidFill>
                    <a:srgbClr val="00B050"/>
                  </a:solidFill>
                  <a:latin typeface="Times New Roman" pitchFamily="18" charset="0"/>
                  <a:ea typeface="ＭＳ Ｐゴシック" pitchFamily="34" charset="-128"/>
                </a:rPr>
                <a:t>q</a:t>
              </a:r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659" y="2526"/>
              <a:ext cx="2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r>
                <a:rPr kumimoji="1" lang="en-US" sz="1400" b="1">
                  <a:solidFill>
                    <a:srgbClr val="00B050"/>
                  </a:solidFill>
                  <a:latin typeface="Times New Roman" pitchFamily="18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25" name="Text Box 43"/>
            <p:cNvSpPr txBox="1">
              <a:spLocks noChangeArrowheads="1"/>
            </p:cNvSpPr>
            <p:nvPr/>
          </p:nvSpPr>
          <p:spPr bwMode="auto">
            <a:xfrm>
              <a:off x="1735" y="2950"/>
              <a:ext cx="2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r>
                <a:rPr kumimoji="1" lang="en-US" sz="1400" b="1">
                  <a:solidFill>
                    <a:srgbClr val="00B050"/>
                  </a:solidFill>
                  <a:latin typeface="Symbol" pitchFamily="18" charset="2"/>
                  <a:ea typeface="ＭＳ Ｐゴシック" pitchFamily="34" charset="-128"/>
                </a:rPr>
                <a:t>g</a:t>
              </a:r>
              <a:endParaRPr kumimoji="1" lang="en-US" sz="1400" b="1">
                <a:solidFill>
                  <a:srgbClr val="00B05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pic>
        <p:nvPicPr>
          <p:cNvPr id="31" name="Picture 19" descr="C:\Users\Yasuyuki Akiba\Desktop\a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56" y="695565"/>
            <a:ext cx="838200" cy="81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1606656" y="1313774"/>
            <a:ext cx="0" cy="667426"/>
          </a:xfrm>
          <a:prstGeom prst="straightConnector1">
            <a:avLst/>
          </a:prstGeom>
          <a:ln w="190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5045403" y="6722646"/>
            <a:ext cx="42366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kumimoji="1" lang="en-US" altLang="ja-JP" sz="1200" b="1" dirty="0">
                <a:latin typeface="Arial" charset="0"/>
                <a:ea typeface="ＭＳ Ｐゴシック" charset="-128"/>
                <a:cs typeface="ＭＳ Ｐゴシック" charset="-128"/>
              </a:rPr>
              <a:t>PRL104,132301(2010), arXiv:0804.4168</a:t>
            </a:r>
            <a:endParaRPr kumimoji="1" lang="ja-JP" altLang="en-US" sz="1200" b="1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10101" y="1494554"/>
            <a:ext cx="380585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u="sng" dirty="0"/>
              <a:t>experimental lower bound on T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3161" y="6353313"/>
            <a:ext cx="2808292" cy="646331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en-US" b="1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ini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= 300 to 600 MeV</a:t>
            </a:r>
          </a:p>
          <a:p>
            <a:pPr eaLnBrk="0" hangingPunct="0"/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t</a:t>
            </a:r>
            <a:r>
              <a:rPr lang="en-US" b="1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0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= 0.15 to 0.5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fm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/c 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8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3138"/>
            <a:ext cx="9296400" cy="2544762"/>
          </a:xfrm>
        </p:spPr>
        <p:txBody>
          <a:bodyPr/>
          <a:lstStyle/>
          <a:p>
            <a:pPr algn="ctr"/>
            <a:r>
              <a:rPr lang="en-US" sz="3200" dirty="0"/>
              <a:t>High Energy Nucleus-Collisions provide </a:t>
            </a:r>
            <a:r>
              <a:rPr lang="en-US" sz="3200" dirty="0" smtClean="0"/>
              <a:t>the means </a:t>
            </a:r>
            <a:r>
              <a:rPr lang="en-US" sz="3200" dirty="0"/>
              <a:t>of creating Nuclear Matter in </a:t>
            </a:r>
            <a:r>
              <a:rPr lang="en-US" sz="3200" dirty="0" smtClean="0"/>
              <a:t>conditions of </a:t>
            </a:r>
            <a:r>
              <a:rPr lang="en-US" sz="3200" dirty="0"/>
              <a:t>Extreme Temperature and Density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A5F8AA4-6E36-4694-B1AC-6CCA013F4247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26675"/>
            <a:ext cx="929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At </a:t>
            </a:r>
            <a:r>
              <a:rPr lang="en-US" sz="2400" dirty="0"/>
              <a:t>large energy </a:t>
            </a:r>
            <a:r>
              <a:rPr lang="en-US" sz="2400" dirty="0" smtClean="0"/>
              <a:t>and/or </a:t>
            </a:r>
            <a:r>
              <a:rPr lang="en-US" sz="2400" dirty="0"/>
              <a:t>baryon density, a phase transition is expected </a:t>
            </a:r>
            <a:r>
              <a:rPr lang="en-US" sz="2400" dirty="0" smtClean="0"/>
              <a:t>from a </a:t>
            </a:r>
            <a:r>
              <a:rPr lang="en-US" sz="2400" dirty="0"/>
              <a:t>state of nucleons containing confined quarks and gluons to a state </a:t>
            </a:r>
            <a:r>
              <a:rPr lang="en-US" sz="2400" dirty="0" smtClean="0"/>
              <a:t>of “</a:t>
            </a:r>
            <a:r>
              <a:rPr lang="en-US" sz="2400" dirty="0" err="1" smtClean="0"/>
              <a:t>deconfined</a:t>
            </a:r>
            <a:r>
              <a:rPr lang="en-US" sz="2400" dirty="0"/>
              <a:t>” (from their individual nucleons) quarks and </a:t>
            </a:r>
            <a:r>
              <a:rPr lang="en-US" sz="2400" dirty="0" smtClean="0"/>
              <a:t>gluons covering </a:t>
            </a:r>
            <a:r>
              <a:rPr lang="en-US" sz="2400" dirty="0"/>
              <a:t>a volume that is many units of the confinement length scale.</a:t>
            </a:r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49" y="1600200"/>
            <a:ext cx="4857750" cy="322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52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8" y="0"/>
            <a:ext cx="9336858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44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475303" y="1315998"/>
            <a:ext cx="6172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PHENIX:    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thermal</a:t>
            </a:r>
            <a:r>
              <a:rPr kumimoji="1" lang="en-US" altLang="ja-JP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 </a:t>
            </a:r>
            <a:r>
              <a:rPr kumimoji="1"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= 221 </a:t>
            </a:r>
            <a:r>
              <a:rPr kumimoji="1"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 19</a:t>
            </a:r>
            <a:r>
              <a:rPr kumimoji="1" lang="en-US" altLang="ja-JP" b="1" baseline="300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stat</a:t>
            </a:r>
            <a:r>
              <a:rPr kumimoji="1"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  19</a:t>
            </a:r>
            <a:r>
              <a:rPr kumimoji="1" lang="en-US" altLang="ja-JP" b="1" baseline="300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syst </a:t>
            </a:r>
            <a:r>
              <a:rPr kumimoji="1"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MeV</a:t>
            </a:r>
            <a:endParaRPr kumimoji="1" lang="en-US" altLang="ja-JP" b="1" baseline="300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739" y="3279034"/>
            <a:ext cx="9012062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If photons </a:t>
            </a:r>
            <a:r>
              <a:rPr lang="en-US" b="1" dirty="0"/>
              <a:t>are radiated inside an </a:t>
            </a:r>
            <a:r>
              <a:rPr lang="en-US" b="1" dirty="0" smtClean="0"/>
              <a:t>expanding </a:t>
            </a:r>
            <a:r>
              <a:rPr lang="en-US" b="1" dirty="0"/>
              <a:t>matter having v2, </a:t>
            </a:r>
            <a:r>
              <a:rPr lang="en-US" b="1" dirty="0" smtClean="0"/>
              <a:t>their momenta </a:t>
            </a:r>
            <a:r>
              <a:rPr lang="en-US" b="1" dirty="0"/>
              <a:t>add or subtract for radiation along or opposite to the </a:t>
            </a:r>
            <a:r>
              <a:rPr lang="en-US" b="1" dirty="0" smtClean="0"/>
              <a:t>motion.</a:t>
            </a:r>
            <a:r>
              <a:rPr lang="en-US" b="1" dirty="0"/>
              <a:t> </a:t>
            </a:r>
            <a:r>
              <a:rPr lang="en-US" b="1" dirty="0" smtClean="0"/>
              <a:t> Neglecting </a:t>
            </a:r>
            <a:r>
              <a:rPr lang="en-US" b="1" dirty="0"/>
              <a:t>pion mass, </a:t>
            </a:r>
            <a:r>
              <a:rPr lang="en-US" b="1" dirty="0" smtClean="0"/>
              <a:t>thermal photons </a:t>
            </a:r>
            <a:r>
              <a:rPr lang="en-US" b="1" dirty="0"/>
              <a:t>must have the same </a:t>
            </a:r>
            <a:r>
              <a:rPr lang="en-US" b="1" dirty="0" smtClean="0"/>
              <a:t>or greater v2 as </a:t>
            </a:r>
            <a:r>
              <a:rPr lang="en-US" b="1" dirty="0" err="1" smtClean="0"/>
              <a:t>pions</a:t>
            </a:r>
            <a:r>
              <a:rPr lang="en-US" b="1" dirty="0" smtClean="0"/>
              <a:t> , </a:t>
            </a:r>
            <a:r>
              <a:rPr lang="en-US" b="1" dirty="0"/>
              <a:t>if it comes from this mechanism. </a:t>
            </a:r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					</a:t>
            </a:r>
            <a:r>
              <a:rPr lang="en-US" b="1" dirty="0" err="1" smtClean="0"/>
              <a:t>BKopeliovich</a:t>
            </a:r>
            <a:r>
              <a:rPr lang="en-US" b="1" dirty="0" smtClean="0"/>
              <a:t> (pr. comm.)</a:t>
            </a:r>
            <a:endParaRPr lang="en-US" b="1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-5934" y="0"/>
            <a:ext cx="9226134" cy="609600"/>
          </a:xfrm>
        </p:spPr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C00000"/>
                </a:solidFill>
              </a:rPr>
              <a:t>Thermal photons and </a:t>
            </a:r>
            <a:r>
              <a:rPr lang="en-US" sz="3200" b="1" i="1" u="sng" dirty="0" err="1" smtClean="0">
                <a:solidFill>
                  <a:srgbClr val="C00000"/>
                </a:solidFill>
              </a:rPr>
              <a:t>thermalization</a:t>
            </a:r>
            <a:r>
              <a:rPr lang="en-US" sz="3200" b="1" i="1" u="sng" dirty="0" smtClean="0">
                <a:solidFill>
                  <a:srgbClr val="C00000"/>
                </a:solidFill>
              </a:rPr>
              <a:t> time</a:t>
            </a:r>
            <a:endParaRPr lang="en-US" sz="3200" b="1" i="1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57460-3956-43EE-9F4A-66A00AD6C0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-238" y="762000"/>
            <a:ext cx="9144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Thermal photon dominate below </a:t>
            </a:r>
            <a:r>
              <a:rPr lang="en-US" b="1" dirty="0" err="1" smtClean="0"/>
              <a:t>pT</a:t>
            </a:r>
            <a:r>
              <a:rPr lang="en-US" b="1" dirty="0" smtClean="0"/>
              <a:t>~ 5 </a:t>
            </a:r>
            <a:r>
              <a:rPr lang="en-US" b="1" dirty="0" err="1" smtClean="0"/>
              <a:t>GeV</a:t>
            </a:r>
            <a:r>
              <a:rPr lang="en-US" b="1" dirty="0" smtClean="0"/>
              <a:t>/c;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Theory is uncertain about equilibration  time (t</a:t>
            </a:r>
            <a:r>
              <a:rPr lang="en-US" b="1" baseline="-25000" dirty="0" smtClean="0"/>
              <a:t>0</a:t>
            </a:r>
            <a:r>
              <a:rPr lang="en-US" b="1" dirty="0" smtClean="0"/>
              <a:t>) and temperature (T</a:t>
            </a:r>
            <a:r>
              <a:rPr lang="en-US" b="1" baseline="-25000" dirty="0" smtClean="0"/>
              <a:t>0</a:t>
            </a:r>
            <a:r>
              <a:rPr lang="en-US" b="1" dirty="0" smtClean="0"/>
              <a:t>) when hydro reigns, recent estimates vary from 0.15 </a:t>
            </a:r>
            <a:r>
              <a:rPr lang="en-US" b="1" dirty="0" err="1" smtClean="0"/>
              <a:t>fm</a:t>
            </a:r>
            <a:r>
              <a:rPr lang="en-US" b="1" dirty="0" smtClean="0"/>
              <a:t>/c – 600 MeV to 0.5 </a:t>
            </a:r>
            <a:r>
              <a:rPr lang="en-US" b="1" dirty="0" err="1" smtClean="0"/>
              <a:t>fm</a:t>
            </a:r>
            <a:r>
              <a:rPr lang="en-US" b="1" dirty="0" smtClean="0"/>
              <a:t>/c – 300 MeV;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9426" y="1905000"/>
            <a:ext cx="9104574" cy="4619625"/>
            <a:chOff x="13910" y="2239328"/>
            <a:chExt cx="9215731" cy="4619625"/>
          </a:xfrm>
        </p:grpSpPr>
        <p:grpSp>
          <p:nvGrpSpPr>
            <p:cNvPr id="51" name="Group 50"/>
            <p:cNvGrpSpPr/>
            <p:nvPr/>
          </p:nvGrpSpPr>
          <p:grpSpPr>
            <a:xfrm>
              <a:off x="13910" y="2239328"/>
              <a:ext cx="9215731" cy="4619625"/>
              <a:chOff x="44248" y="2315528"/>
              <a:chExt cx="9215731" cy="4619625"/>
            </a:xfrm>
          </p:grpSpPr>
          <p:pic>
            <p:nvPicPr>
              <p:cNvPr id="50" name="Picture 49" descr="tc_5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9437" y="2315528"/>
                <a:ext cx="4510542" cy="4619625"/>
              </a:xfrm>
              <a:prstGeom prst="rect">
                <a:avLst/>
              </a:prstGeom>
            </p:spPr>
          </p:pic>
          <p:pic>
            <p:nvPicPr>
              <p:cNvPr id="43" name="Picture 42" descr="tc_2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8" y="2315528"/>
                <a:ext cx="4848225" cy="4619625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1003664" y="2509249"/>
              <a:ext cx="3535558" cy="2476017"/>
              <a:chOff x="1066800" y="1816100"/>
              <a:chExt cx="3535558" cy="2476017"/>
            </a:xfrm>
          </p:grpSpPr>
          <p:sp>
            <p:nvSpPr>
              <p:cNvPr id="45" name="Content Placeholder 8"/>
              <p:cNvSpPr txBox="1">
                <a:spLocks/>
              </p:cNvSpPr>
              <p:nvPr/>
            </p:nvSpPr>
            <p:spPr>
              <a:xfrm>
                <a:off x="1808952" y="3834917"/>
                <a:ext cx="2438400" cy="457200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/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inclusive photons</a:t>
                </a: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tabLst/>
                  <a:defRPr/>
                </a:pPr>
                <a:r>
                  <a:rPr lang="en-US" sz="1500" b="1" dirty="0" smtClean="0">
                    <a:solidFill>
                      <a:srgbClr val="0000CC"/>
                    </a:solidFill>
                    <a:latin typeface="+mn-lt"/>
                  </a:rPr>
                  <a:t>(thermal are ~10%)</a:t>
                </a:r>
                <a:endParaRPr kumimoji="0" lang="en-US" sz="1500" b="1" i="1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n-lt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tabLst/>
                  <a:defRPr/>
                </a:pPr>
                <a:endPara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89041" y="1816100"/>
                <a:ext cx="18133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Au+Au@200 </a:t>
                </a:r>
                <a:r>
                  <a:rPr lang="en-US" dirty="0" err="1" smtClean="0"/>
                  <a:t>GeV</a:t>
                </a:r>
                <a:endParaRPr lang="en-US" dirty="0" smtClean="0"/>
              </a:p>
              <a:p>
                <a:r>
                  <a:rPr lang="en-US" dirty="0" smtClean="0"/>
                  <a:t>minimum bias</a:t>
                </a:r>
                <a:endParaRPr lang="en-US" dirty="0"/>
              </a:p>
            </p:txBody>
          </p:sp>
          <p:pic>
            <p:nvPicPr>
              <p:cNvPr id="47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25963" y="1846092"/>
                <a:ext cx="836908" cy="270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066800" y="2160319"/>
                <a:ext cx="14898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arXiv:1105.4126</a:t>
                </a:r>
              </a:p>
            </p:txBody>
          </p:sp>
          <p:sp>
            <p:nvSpPr>
              <p:cNvPr id="49" name="Content Placeholder 8"/>
              <p:cNvSpPr txBox="1">
                <a:spLocks/>
              </p:cNvSpPr>
              <p:nvPr/>
            </p:nvSpPr>
            <p:spPr>
              <a:xfrm>
                <a:off x="3276600" y="2667000"/>
                <a:ext cx="838200" cy="5334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/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itchFamily="18" charset="2"/>
                  </a:rPr>
                  <a:t>p</a:t>
                </a:r>
                <a:r>
                  <a:rPr kumimoji="0" lang="en-US" sz="2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0</a:t>
                </a:r>
                <a:r>
                  <a:rPr kumimoji="0" 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sz="2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v</a:t>
                </a:r>
                <a:r>
                  <a:rPr kumimoji="0" lang="en-US" sz="22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2</a:t>
                </a: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tabLst/>
                  <a:defRPr/>
                </a:pPr>
                <a:endPara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063256" y="2511397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Au+Au@200 </a:t>
              </a:r>
              <a:r>
                <a:rPr lang="en-US" dirty="0" err="1" smtClean="0"/>
                <a:t>GeV</a:t>
              </a:r>
              <a:endParaRPr lang="en-US" dirty="0" smtClean="0"/>
            </a:p>
            <a:p>
              <a:r>
                <a:rPr lang="en-US" dirty="0" smtClean="0"/>
                <a:t>minimum bias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81800" y="3893549"/>
              <a:ext cx="15167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Direct photons</a:t>
              </a:r>
              <a:endParaRPr lang="en-US" sz="1400" b="1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066800" y="5224787"/>
            <a:ext cx="77028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00"/>
                </a:solidFill>
              </a:rPr>
              <a:t>late </a:t>
            </a:r>
            <a:r>
              <a:rPr lang="en-US" sz="2400" b="1" dirty="0" err="1" smtClean="0">
                <a:solidFill>
                  <a:srgbClr val="CC0000"/>
                </a:solidFill>
              </a:rPr>
              <a:t>thermalization</a:t>
            </a:r>
            <a:r>
              <a:rPr lang="en-US" sz="2400" b="1" dirty="0" smtClean="0">
                <a:solidFill>
                  <a:srgbClr val="CC0000"/>
                </a:solidFill>
              </a:rPr>
              <a:t> or </a:t>
            </a:r>
            <a:r>
              <a:rPr lang="en-US" sz="2400" b="1" dirty="0" err="1" smtClean="0">
                <a:solidFill>
                  <a:srgbClr val="CC0000"/>
                </a:solidFill>
              </a:rPr>
              <a:t>preequilibrium</a:t>
            </a:r>
            <a:r>
              <a:rPr lang="en-US" sz="2400" b="1" dirty="0" smtClean="0">
                <a:solidFill>
                  <a:srgbClr val="CC0000"/>
                </a:solidFill>
              </a:rPr>
              <a:t> emission ?</a:t>
            </a:r>
            <a:endParaRPr lang="en-US" sz="2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26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9144001" cy="558800"/>
          </a:xfrm>
        </p:spPr>
        <p:txBody>
          <a:bodyPr>
            <a:noAutofit/>
          </a:bodyPr>
          <a:lstStyle/>
          <a:p>
            <a:r>
              <a:rPr lang="en-US" sz="3200" b="1" i="1" u="sng" dirty="0" smtClean="0">
                <a:solidFill>
                  <a:srgbClr val="CC0000"/>
                </a:solidFill>
              </a:rPr>
              <a:t>Direct photon flow: from intuition to theory</a:t>
            </a:r>
            <a:endParaRPr lang="en-US" sz="3200" b="1" i="1" u="sng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3D022-8E07-5B43-9B34-65A81D18EB3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517637" y="1281255"/>
            <a:ext cx="4626363" cy="4693920"/>
            <a:chOff x="228599" y="1242323"/>
            <a:chExt cx="4626363" cy="4693920"/>
          </a:xfrm>
        </p:grpSpPr>
        <p:grpSp>
          <p:nvGrpSpPr>
            <p:cNvPr id="12" name="Group 11"/>
            <p:cNvGrpSpPr/>
            <p:nvPr/>
          </p:nvGrpSpPr>
          <p:grpSpPr>
            <a:xfrm>
              <a:off x="228599" y="1242323"/>
              <a:ext cx="4267200" cy="4693920"/>
              <a:chOff x="228600" y="1066800"/>
              <a:chExt cx="4267200" cy="4693920"/>
            </a:xfrm>
          </p:grpSpPr>
          <p:pic>
            <p:nvPicPr>
              <p:cNvPr id="8" name="Content Placeholder 5" descr="tc_jamie_new2.gif"/>
              <p:cNvPicPr>
                <a:picLocks noChangeAspect="1"/>
              </p:cNvPicPr>
              <p:nvPr/>
            </p:nvPicPr>
            <p:blipFill>
              <a:blip r:embed="rId3"/>
              <a:srcRect l="1039" t="6780" r="38578"/>
              <a:stretch>
                <a:fillRect/>
              </a:stretch>
            </p:blipFill>
            <p:spPr>
              <a:xfrm>
                <a:off x="228600" y="1066800"/>
                <a:ext cx="4267200" cy="469392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460237" y="1505144"/>
                <a:ext cx="147187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arXiv:1105.4126</a:t>
                </a:r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19400" y="1193800"/>
                <a:ext cx="836908" cy="270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015470" y="1066800"/>
                <a:ext cx="480329" cy="426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819399" y="1957666"/>
              <a:ext cx="2035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Curves: </a:t>
              </a:r>
              <a:r>
                <a:rPr lang="en-US" sz="1200" b="1" dirty="0" err="1" smtClean="0"/>
                <a:t>Holopainen</a:t>
              </a:r>
              <a:r>
                <a:rPr lang="en-US" sz="1200" b="1" dirty="0" smtClean="0"/>
                <a:t>, </a:t>
              </a:r>
              <a:r>
                <a:rPr lang="de-DE" sz="1200" b="1" dirty="0" smtClean="0"/>
                <a:t>Räsänen, </a:t>
              </a:r>
              <a:r>
                <a:rPr lang="en-US" sz="1200" b="1" dirty="0" err="1" smtClean="0"/>
                <a:t>Eskola</a:t>
              </a:r>
              <a:endParaRPr lang="en-US" sz="1200" b="1" dirty="0" smtClean="0"/>
            </a:p>
            <a:p>
              <a:r>
                <a:rPr lang="en-US" sz="1200" b="1" dirty="0" smtClean="0"/>
                <a:t>arXiv:1104.5371v1</a:t>
              </a:r>
            </a:p>
            <a:p>
              <a:r>
                <a:rPr lang="en-US" sz="1200" b="1" dirty="0" smtClean="0"/>
                <a:t>2011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67835" y="2788663"/>
              <a:ext cx="137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CC"/>
                  </a:solidFill>
                </a:rPr>
                <a:t>thermal</a:t>
              </a:r>
              <a:endParaRPr lang="en-US" sz="1400" b="1" dirty="0">
                <a:solidFill>
                  <a:srgbClr val="0000CC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057400" y="3087707"/>
              <a:ext cx="914400" cy="1331893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971800" y="3375923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00CC"/>
                  </a:solidFill>
                </a:rPr>
                <a:t>d</a:t>
              </a:r>
              <a:r>
                <a:rPr lang="en-US" sz="1400" b="1" dirty="0" smtClean="0">
                  <a:solidFill>
                    <a:srgbClr val="0000CC"/>
                  </a:solidFill>
                </a:rPr>
                <a:t>iluted by prompt</a:t>
              </a:r>
              <a:endParaRPr lang="en-US" sz="1400" b="1" dirty="0">
                <a:solidFill>
                  <a:srgbClr val="0000CC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2057400" y="3899143"/>
              <a:ext cx="1299448" cy="825257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" y="1315208"/>
            <a:ext cx="4267199" cy="4661600"/>
            <a:chOff x="1" y="1600200"/>
            <a:chExt cx="5562600" cy="4661600"/>
          </a:xfrm>
        </p:grpSpPr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t="4255" r="3711"/>
            <a:stretch>
              <a:fillRect/>
            </a:stretch>
          </p:blipFill>
          <p:spPr bwMode="auto">
            <a:xfrm>
              <a:off x="1" y="2032396"/>
              <a:ext cx="5562600" cy="3990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1" y="5954023"/>
              <a:ext cx="55626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buFont typeface="Monotype Sorts" charset="2"/>
                <a:buNone/>
              </a:pPr>
              <a:r>
                <a:rPr lang="en-US" sz="1400" b="0" dirty="0" err="1">
                  <a:solidFill>
                    <a:schemeClr val="tx1"/>
                  </a:solidFill>
                </a:rPr>
                <a:t>Chatterjee</a:t>
              </a:r>
              <a:r>
                <a:rPr lang="en-US" sz="1400" b="0" dirty="0">
                  <a:solidFill>
                    <a:schemeClr val="tx1"/>
                  </a:solidFill>
                </a:rPr>
                <a:t>,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Srivastava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/>
                <a:t> 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PRC79</a:t>
              </a:r>
              <a:r>
                <a:rPr lang="en-US" sz="1400" b="0" dirty="0">
                  <a:solidFill>
                    <a:schemeClr val="tx1"/>
                  </a:solidFill>
                </a:rPr>
                <a:t>, 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021901 (2009)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48137" y="1600200"/>
              <a:ext cx="1485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Hydro after </a:t>
              </a:r>
              <a:r>
                <a:rPr lang="en-US" i="1" dirty="0" smtClean="0">
                  <a:latin typeface="Symbol" pitchFamily="18" charset="2"/>
                </a:rPr>
                <a:t>t</a:t>
              </a:r>
              <a:r>
                <a:rPr lang="en-US" i="1" baseline="-25000" dirty="0" smtClean="0"/>
                <a:t>0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17436" y="5976808"/>
            <a:ext cx="586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Pattern is right, scale can now be tuned to match</a:t>
            </a:r>
          </a:p>
          <a:p>
            <a:r>
              <a:rPr lang="en-US" b="1" dirty="0" smtClean="0"/>
              <a:t>experiment 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003280" y="1285905"/>
            <a:ext cx="5943601" cy="3978274"/>
            <a:chOff x="2057400" y="1752600"/>
            <a:chExt cx="5943601" cy="4343400"/>
          </a:xfrm>
        </p:grpSpPr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2057400" y="1752600"/>
              <a:ext cx="5943601" cy="4111625"/>
              <a:chOff x="1380" y="1192"/>
              <a:chExt cx="3726" cy="2590"/>
            </a:xfrm>
          </p:grpSpPr>
          <p:pic>
            <p:nvPicPr>
              <p:cNvPr id="26" name="Picture 6" descr="zt_line"/>
              <p:cNvPicPr>
                <a:picLocks noChangeAspect="1" noChangeArrowheads="1"/>
              </p:cNvPicPr>
              <p:nvPr/>
            </p:nvPicPr>
            <p:blipFill>
              <a:blip r:embed="rId4"/>
              <a:srcRect l="2322" t="8545" r="8453"/>
              <a:stretch>
                <a:fillRect/>
              </a:stretch>
            </p:blipFill>
            <p:spPr bwMode="auto">
              <a:xfrm>
                <a:off x="1380" y="1192"/>
                <a:ext cx="3726" cy="2590"/>
              </a:xfrm>
              <a:prstGeom prst="rect">
                <a:avLst/>
              </a:prstGeom>
              <a:noFill/>
            </p:spPr>
          </p:pic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 l="12967" t="54080" r="71510" b="40285"/>
              <a:stretch>
                <a:fillRect/>
              </a:stretch>
            </p:blipFill>
            <p:spPr bwMode="auto">
              <a:xfrm>
                <a:off x="2385" y="2783"/>
                <a:ext cx="864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 l="24658" t="54288" r="62842" b="34256"/>
              <a:stretch>
                <a:fillRect/>
              </a:stretch>
            </p:blipFill>
            <p:spPr bwMode="auto">
              <a:xfrm>
                <a:off x="3969" y="1522"/>
                <a:ext cx="91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" name="Picture 10"/>
              <p:cNvPicPr>
                <a:picLocks noChangeAspect="1" noChangeArrowheads="1"/>
              </p:cNvPicPr>
              <p:nvPr/>
            </p:nvPicPr>
            <p:blipFill>
              <a:blip r:embed="rId6"/>
              <a:srcRect l="48877" t="43875" r="37061" b="43628"/>
              <a:stretch>
                <a:fillRect/>
              </a:stretch>
            </p:blipFill>
            <p:spPr bwMode="auto">
              <a:xfrm>
                <a:off x="4000" y="2342"/>
                <a:ext cx="833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 l="24658" t="54288" r="62842" b="34256"/>
              <a:stretch>
                <a:fillRect/>
              </a:stretch>
            </p:blipFill>
            <p:spPr bwMode="auto">
              <a:xfrm>
                <a:off x="2670" y="1355"/>
                <a:ext cx="962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" name="Picture 12"/>
              <p:cNvPicPr>
                <a:picLocks noChangeAspect="1" noChangeArrowheads="1"/>
              </p:cNvPicPr>
              <p:nvPr/>
            </p:nvPicPr>
            <p:blipFill>
              <a:blip r:embed="rId6"/>
              <a:srcRect l="44189" t="20963" r="34717" b="69664"/>
              <a:stretch>
                <a:fillRect/>
              </a:stretch>
            </p:blipFill>
            <p:spPr bwMode="auto">
              <a:xfrm>
                <a:off x="3633" y="1378"/>
                <a:ext cx="129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" name="Picture 13"/>
              <p:cNvPicPr>
                <a:picLocks noChangeAspect="1" noChangeArrowheads="1"/>
              </p:cNvPicPr>
              <p:nvPr/>
            </p:nvPicPr>
            <p:blipFill>
              <a:blip r:embed="rId6"/>
              <a:srcRect l="17415" t="22005" r="57373" b="75912"/>
              <a:stretch>
                <a:fillRect/>
              </a:stretch>
            </p:blipFill>
            <p:spPr bwMode="auto">
              <a:xfrm>
                <a:off x="2162" y="1307"/>
                <a:ext cx="154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" name="Picture 14"/>
              <p:cNvPicPr>
                <a:picLocks noChangeAspect="1" noChangeArrowheads="1"/>
              </p:cNvPicPr>
              <p:nvPr/>
            </p:nvPicPr>
            <p:blipFill>
              <a:blip r:embed="rId6"/>
              <a:srcRect l="24658" t="54288" r="62842" b="34256"/>
              <a:stretch>
                <a:fillRect/>
              </a:stretch>
            </p:blipFill>
            <p:spPr bwMode="auto">
              <a:xfrm>
                <a:off x="3807" y="1325"/>
                <a:ext cx="58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" name="Picture 15"/>
              <p:cNvPicPr>
                <a:picLocks noChangeAspect="1" noChangeArrowheads="1"/>
              </p:cNvPicPr>
              <p:nvPr/>
            </p:nvPicPr>
            <p:blipFill>
              <a:blip r:embed="rId6"/>
              <a:srcRect l="24658" t="54288" r="62842" b="34256"/>
              <a:stretch>
                <a:fillRect/>
              </a:stretch>
            </p:blipFill>
            <p:spPr bwMode="auto">
              <a:xfrm>
                <a:off x="4306" y="1277"/>
                <a:ext cx="58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" name="Picture 16"/>
              <p:cNvPicPr>
                <a:picLocks noChangeAspect="1" noChangeArrowheads="1"/>
              </p:cNvPicPr>
              <p:nvPr/>
            </p:nvPicPr>
            <p:blipFill>
              <a:blip r:embed="rId6"/>
              <a:srcRect l="24658" t="54288" r="62842" b="34256"/>
              <a:stretch>
                <a:fillRect/>
              </a:stretch>
            </p:blipFill>
            <p:spPr bwMode="auto">
              <a:xfrm>
                <a:off x="4775" y="1325"/>
                <a:ext cx="58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2057400" y="5638800"/>
              <a:ext cx="5943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6788" name="Object 4"/>
            <p:cNvGraphicFramePr>
              <a:graphicFrameLocks noChangeAspect="1"/>
            </p:cNvGraphicFramePr>
            <p:nvPr/>
          </p:nvGraphicFramePr>
          <p:xfrm>
            <a:off x="7467600" y="5638800"/>
            <a:ext cx="533399" cy="434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21" name="Equation" r:id="rId7" imgW="558720" imgH="457200" progId="Equation.COEE2">
                    <p:embed/>
                  </p:oleObj>
                </mc:Choice>
                <mc:Fallback>
                  <p:oleObj name="Equation" r:id="rId7" imgW="558720" imgH="457200" progId="Equation.COEE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7600" y="5638800"/>
                          <a:ext cx="533399" cy="4344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2" y="15645"/>
            <a:ext cx="9296701" cy="74635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u="sng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3200" b="1" i="1" u="sng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QCD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photons and </a:t>
            </a:r>
            <a:r>
              <a:rPr lang="en-US" sz="3200" b="1" i="1" u="sng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partonic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FF</a:t>
            </a:r>
            <a:endParaRPr lang="en-US" sz="3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3D022-8E07-5B43-9B34-65A81D18EB3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793266" y="2325431"/>
            <a:ext cx="1084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6.89 ± 0.64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39" name="Rectangle 38"/>
          <p:cNvSpPr/>
          <p:nvPr/>
        </p:nvSpPr>
        <p:spPr>
          <a:xfrm>
            <a:off x="4542563" y="2872130"/>
            <a:ext cx="1039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3300"/>
                </a:solidFill>
              </a:rPr>
              <a:t>9.49 ±1.37</a:t>
            </a:r>
            <a:endParaRPr lang="en-US" sz="1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-302" y="2351769"/>
            <a:ext cx="4427906" cy="4582021"/>
            <a:chOff x="-302" y="2351769"/>
            <a:chExt cx="4427906" cy="4582021"/>
          </a:xfrm>
        </p:grpSpPr>
        <p:grpSp>
          <p:nvGrpSpPr>
            <p:cNvPr id="41" name="Group 40"/>
            <p:cNvGrpSpPr/>
            <p:nvPr/>
          </p:nvGrpSpPr>
          <p:grpSpPr>
            <a:xfrm>
              <a:off x="-302" y="2351769"/>
              <a:ext cx="4427906" cy="4582021"/>
              <a:chOff x="-119427" y="1433283"/>
              <a:chExt cx="4427906" cy="4582021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3575361" y="5604746"/>
                <a:ext cx="506046" cy="410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dirty="0" err="1">
                    <a:latin typeface="Times" pitchFamily="18" charset="0"/>
                  </a:rPr>
                  <a:t>E</a:t>
                </a:r>
                <a:r>
                  <a:rPr lang="en-US" sz="2400" baseline="-25000" dirty="0" err="1">
                    <a:latin typeface="Symbol" pitchFamily="18" charset="2"/>
                  </a:rPr>
                  <a:t>g</a:t>
                </a:r>
                <a:endParaRPr lang="en-US" sz="2400" dirty="0">
                  <a:latin typeface="Times" pitchFamily="18" charset="0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-119427" y="1433283"/>
                <a:ext cx="4427906" cy="4171210"/>
                <a:chOff x="228600" y="1352550"/>
                <a:chExt cx="5943600" cy="5202238"/>
              </a:xfrm>
            </p:grpSpPr>
            <p:sp>
              <p:nvSpPr>
                <p:cNvPr id="45" name="Line 5"/>
                <p:cNvSpPr>
                  <a:spLocks noChangeShapeType="1"/>
                </p:cNvSpPr>
                <p:nvPr/>
              </p:nvSpPr>
              <p:spPr bwMode="auto">
                <a:xfrm>
                  <a:off x="609600" y="1828800"/>
                  <a:ext cx="0" cy="47259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6"/>
                <p:cNvSpPr>
                  <a:spLocks noChangeShapeType="1"/>
                </p:cNvSpPr>
                <p:nvPr/>
              </p:nvSpPr>
              <p:spPr bwMode="auto">
                <a:xfrm>
                  <a:off x="609600" y="6554788"/>
                  <a:ext cx="495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62600" y="6097588"/>
                  <a:ext cx="6096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US" sz="2400">
                    <a:latin typeface="Times" pitchFamily="18" charset="0"/>
                  </a:endParaRPr>
                </a:p>
              </p:txBody>
            </p:sp>
            <p:sp>
              <p:nvSpPr>
                <p:cNvPr id="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8600" y="1352550"/>
                  <a:ext cx="1066800" cy="422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dirty="0">
                      <a:latin typeface="Times" pitchFamily="18" charset="0"/>
                    </a:rPr>
                    <a:t>Rate</a:t>
                  </a:r>
                </a:p>
              </p:txBody>
            </p:sp>
            <p:sp>
              <p:nvSpPr>
                <p:cNvPr id="53" name="Line 10"/>
                <p:cNvSpPr>
                  <a:spLocks noChangeShapeType="1"/>
                </p:cNvSpPr>
                <p:nvPr/>
              </p:nvSpPr>
              <p:spPr bwMode="auto">
                <a:xfrm>
                  <a:off x="762000" y="1828800"/>
                  <a:ext cx="1143000" cy="4268788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11"/>
                <p:cNvSpPr>
                  <a:spLocks noChangeShapeType="1"/>
                </p:cNvSpPr>
                <p:nvPr/>
              </p:nvSpPr>
              <p:spPr bwMode="auto">
                <a:xfrm>
                  <a:off x="762000" y="2438400"/>
                  <a:ext cx="2133600" cy="327660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12"/>
                <p:cNvSpPr>
                  <a:spLocks noChangeShapeType="1"/>
                </p:cNvSpPr>
                <p:nvPr/>
              </p:nvSpPr>
              <p:spPr bwMode="auto">
                <a:xfrm>
                  <a:off x="990600" y="3505200"/>
                  <a:ext cx="2667000" cy="2362200"/>
                </a:xfrm>
                <a:prstGeom prst="line">
                  <a:avLst/>
                </a:prstGeom>
                <a:noFill/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13"/>
                <p:cNvSpPr>
                  <a:spLocks noChangeShapeType="1"/>
                </p:cNvSpPr>
                <p:nvPr/>
              </p:nvSpPr>
              <p:spPr bwMode="auto">
                <a:xfrm>
                  <a:off x="1447800" y="4484688"/>
                  <a:ext cx="2743200" cy="1428750"/>
                </a:xfrm>
                <a:prstGeom prst="line">
                  <a:avLst/>
                </a:prstGeom>
                <a:noFill/>
                <a:ln w="19050">
                  <a:solidFill>
                    <a:srgbClr val="4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14"/>
                <p:cNvSpPr>
                  <a:spLocks noChangeShapeType="1"/>
                </p:cNvSpPr>
                <p:nvPr/>
              </p:nvSpPr>
              <p:spPr bwMode="auto">
                <a:xfrm>
                  <a:off x="2057400" y="5486400"/>
                  <a:ext cx="3733800" cy="611188"/>
                </a:xfrm>
                <a:prstGeom prst="line">
                  <a:avLst/>
                </a:prstGeom>
                <a:noFill/>
                <a:ln w="19050">
                  <a:solidFill>
                    <a:srgbClr val="00804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90600" y="2011363"/>
                  <a:ext cx="3368686" cy="3838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0000FF"/>
                      </a:solidFill>
                      <a:latin typeface="Arial" pitchFamily="34" charset="0"/>
                    </a:rPr>
                    <a:t>Hadron Gas </a:t>
                  </a:r>
                  <a:r>
                    <a:rPr lang="en-US" sz="1400" b="1" dirty="0" smtClean="0">
                      <a:solidFill>
                        <a:srgbClr val="0000FF"/>
                      </a:solidFill>
                      <a:latin typeface="Arial" pitchFamily="34" charset="0"/>
                    </a:rPr>
                    <a:t>Thermal</a:t>
                  </a:r>
                  <a:endParaRPr lang="en-US" sz="1400" b="1" dirty="0">
                    <a:solidFill>
                      <a:srgbClr val="0000FF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95400" y="2895600"/>
                  <a:ext cx="2895600" cy="3838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FF0000"/>
                      </a:solidFill>
                      <a:latin typeface="Arial" pitchFamily="34" charset="0"/>
                    </a:rPr>
                    <a:t>QGP </a:t>
                  </a:r>
                  <a:r>
                    <a:rPr lang="en-US" sz="1400" b="1" dirty="0" smtClean="0">
                      <a:solidFill>
                        <a:srgbClr val="FF0000"/>
                      </a:solidFill>
                      <a:latin typeface="Arial" pitchFamily="34" charset="0"/>
                    </a:rPr>
                    <a:t>Thermal</a:t>
                  </a:r>
                  <a:endParaRPr lang="en-US" sz="1400" b="1" dirty="0">
                    <a:solidFill>
                      <a:srgbClr val="0000FF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72699" y="4060760"/>
                  <a:ext cx="3718501" cy="3838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FF3399"/>
                      </a:solidFill>
                      <a:latin typeface="Arial" pitchFamily="34" charset="0"/>
                    </a:rPr>
                    <a:t>“Pre-Equilibrium</a:t>
                  </a:r>
                  <a:r>
                    <a:rPr lang="en-US" sz="1400" b="1" dirty="0" smtClean="0">
                      <a:solidFill>
                        <a:srgbClr val="FF3399"/>
                      </a:solidFill>
                      <a:latin typeface="Arial" pitchFamily="34" charset="0"/>
                    </a:rPr>
                    <a:t>” Thermal?</a:t>
                  </a:r>
                  <a:endParaRPr lang="en-US" sz="1400" b="1" dirty="0">
                    <a:solidFill>
                      <a:srgbClr val="FF3399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055502" y="4936332"/>
                  <a:ext cx="2895600" cy="3838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400080"/>
                      </a:solidFill>
                      <a:latin typeface="Arial" pitchFamily="34" charset="0"/>
                    </a:rPr>
                    <a:t>Jet Re-interaction </a:t>
                  </a:r>
                  <a:r>
                    <a:rPr lang="en-US" sz="1400" b="1" dirty="0" smtClean="0">
                      <a:solidFill>
                        <a:srgbClr val="400080"/>
                      </a:solidFill>
                      <a:latin typeface="Arial" pitchFamily="34" charset="0"/>
                    </a:rPr>
                    <a:t>?</a:t>
                  </a:r>
                  <a:endParaRPr lang="en-US" sz="1400" b="1" dirty="0">
                    <a:solidFill>
                      <a:srgbClr val="40008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3385533" y="6027022"/>
              <a:ext cx="617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LO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3385533" y="3320118"/>
            <a:ext cx="1675515" cy="265170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907986" y="1426373"/>
            <a:ext cx="1440104" cy="896842"/>
            <a:chOff x="4495800" y="4591050"/>
            <a:chExt cx="3109913" cy="1836738"/>
          </a:xfrm>
        </p:grpSpPr>
        <p:pic>
          <p:nvPicPr>
            <p:cNvPr id="64" name="Picture 3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95800" y="4700588"/>
              <a:ext cx="2605088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Oval 64"/>
            <p:cNvSpPr/>
            <p:nvPr/>
          </p:nvSpPr>
          <p:spPr>
            <a:xfrm rot="19278486">
              <a:off x="6005513" y="4591050"/>
              <a:ext cx="1600200" cy="76200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42563" y="5346161"/>
            <a:ext cx="3675615" cy="1762125"/>
            <a:chOff x="64535" y="5029200"/>
            <a:chExt cx="3675615" cy="1762125"/>
          </a:xfrm>
        </p:grpSpPr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>
              <a:off x="869398" y="5029200"/>
              <a:ext cx="1762125" cy="1762125"/>
            </a:xfrm>
            <a:prstGeom prst="star32">
              <a:avLst>
                <a:gd name="adj" fmla="val 37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4"/>
            <p:cNvGrpSpPr>
              <a:grpSpLocks/>
            </p:cNvGrpSpPr>
            <p:nvPr/>
          </p:nvGrpSpPr>
          <p:grpSpPr bwMode="auto">
            <a:xfrm rot="-10008390">
              <a:off x="64535" y="5438775"/>
              <a:ext cx="1597025" cy="138113"/>
              <a:chOff x="150" y="2720"/>
              <a:chExt cx="1006" cy="87"/>
            </a:xfrm>
          </p:grpSpPr>
          <p:grpSp>
            <p:nvGrpSpPr>
              <p:cNvPr id="48" name="Group 5"/>
              <p:cNvGrpSpPr>
                <a:grpSpLocks/>
              </p:cNvGrpSpPr>
              <p:nvPr/>
            </p:nvGrpSpPr>
            <p:grpSpPr bwMode="auto">
              <a:xfrm>
                <a:off x="151" y="2743"/>
                <a:ext cx="832" cy="65"/>
                <a:chOff x="432" y="1266"/>
                <a:chExt cx="3312" cy="252"/>
              </a:xfrm>
            </p:grpSpPr>
            <p:grpSp>
              <p:nvGrpSpPr>
                <p:cNvPr id="50" name="Group 6"/>
                <p:cNvGrpSpPr>
                  <a:grpSpLocks/>
                </p:cNvGrpSpPr>
                <p:nvPr/>
              </p:nvGrpSpPr>
              <p:grpSpPr bwMode="auto">
                <a:xfrm>
                  <a:off x="432" y="1311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11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19" name="Arc 8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Arc 9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" name="Group 10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17" name="Arc 11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Arc 12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6" name="Group 13"/>
                <p:cNvGrpSpPr>
                  <a:grpSpLocks/>
                </p:cNvGrpSpPr>
                <p:nvPr/>
              </p:nvGrpSpPr>
              <p:grpSpPr bwMode="auto">
                <a:xfrm>
                  <a:off x="846" y="1311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109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13" name="Arc 15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Arc 16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0" name="Group 17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11" name="Arc 18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Arc 19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7" name="Group 20"/>
                <p:cNvGrpSpPr>
                  <a:grpSpLocks/>
                </p:cNvGrpSpPr>
                <p:nvPr/>
              </p:nvGrpSpPr>
              <p:grpSpPr bwMode="auto">
                <a:xfrm>
                  <a:off x="1260" y="1296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10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07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Arc 23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" name="Group 24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05" name="Arc 25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Arc 26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8" name="Group 27"/>
                <p:cNvGrpSpPr>
                  <a:grpSpLocks/>
                </p:cNvGrpSpPr>
                <p:nvPr/>
              </p:nvGrpSpPr>
              <p:grpSpPr bwMode="auto">
                <a:xfrm>
                  <a:off x="1674" y="1296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97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01" name="Arc 29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Arc 30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8" name="Group 31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99" name="Arc 32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Arc 33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9" name="Group 34"/>
                <p:cNvGrpSpPr>
                  <a:grpSpLocks/>
                </p:cNvGrpSpPr>
                <p:nvPr/>
              </p:nvGrpSpPr>
              <p:grpSpPr bwMode="auto">
                <a:xfrm>
                  <a:off x="2088" y="1281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91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95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2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93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Arc 40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0" name="Group 41"/>
                <p:cNvGrpSpPr>
                  <a:grpSpLocks/>
                </p:cNvGrpSpPr>
                <p:nvPr/>
              </p:nvGrpSpPr>
              <p:grpSpPr bwMode="auto">
                <a:xfrm>
                  <a:off x="2502" y="1281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8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89" name="Arc 43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Arc 44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6" name="Group 45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87" name="Arc 46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Arc 47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1" name="Group 48"/>
                <p:cNvGrpSpPr>
                  <a:grpSpLocks/>
                </p:cNvGrpSpPr>
                <p:nvPr/>
              </p:nvGrpSpPr>
              <p:grpSpPr bwMode="auto">
                <a:xfrm>
                  <a:off x="2916" y="1266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83" name="Arc 50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Arc 51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0" name="Group 52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81" name="Arc 53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Arc 54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2" name="Group 55"/>
                <p:cNvGrpSpPr>
                  <a:grpSpLocks/>
                </p:cNvGrpSpPr>
                <p:nvPr/>
              </p:nvGrpSpPr>
              <p:grpSpPr bwMode="auto">
                <a:xfrm>
                  <a:off x="3330" y="1266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73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77" name="Arc 57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Arc 58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4" name="Group 59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75" name="Arc 60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Arc 61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49" name="AutoShape 62"/>
              <p:cNvSpPr>
                <a:spLocks noChangeArrowheads="1"/>
              </p:cNvSpPr>
              <p:nvPr/>
            </p:nvSpPr>
            <p:spPr bwMode="auto">
              <a:xfrm rot="5400000">
                <a:off x="1023" y="2674"/>
                <a:ext cx="87" cy="179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" name="AutoShape 63"/>
            <p:cNvSpPr>
              <a:spLocks noChangeArrowheads="1"/>
            </p:cNvSpPr>
            <p:nvPr/>
          </p:nvSpPr>
          <p:spPr bwMode="auto">
            <a:xfrm rot="991922">
              <a:off x="2140985" y="5678488"/>
              <a:ext cx="560388" cy="522287"/>
            </a:xfrm>
            <a:prstGeom prst="rightArrow">
              <a:avLst>
                <a:gd name="adj1" fmla="val 50000"/>
                <a:gd name="adj2" fmla="val 26824"/>
              </a:avLst>
            </a:prstGeom>
            <a:solidFill>
              <a:srgbClr val="008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64"/>
            <p:cNvSpPr>
              <a:spLocks noChangeShapeType="1"/>
            </p:cNvSpPr>
            <p:nvPr/>
          </p:nvSpPr>
          <p:spPr bwMode="auto">
            <a:xfrm>
              <a:off x="1658385" y="5688013"/>
              <a:ext cx="708025" cy="2365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65"/>
            <p:cNvSpPr>
              <a:spLocks noChangeShapeType="1"/>
            </p:cNvSpPr>
            <p:nvPr/>
          </p:nvSpPr>
          <p:spPr bwMode="auto">
            <a:xfrm>
              <a:off x="2720423" y="5915025"/>
              <a:ext cx="709612" cy="15716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66"/>
            <p:cNvSpPr>
              <a:spLocks noChangeShapeType="1"/>
            </p:cNvSpPr>
            <p:nvPr/>
          </p:nvSpPr>
          <p:spPr bwMode="auto">
            <a:xfrm>
              <a:off x="2741060" y="6092825"/>
              <a:ext cx="777875" cy="225425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67"/>
            <p:cNvSpPr>
              <a:spLocks noChangeShapeType="1"/>
            </p:cNvSpPr>
            <p:nvPr/>
          </p:nvSpPr>
          <p:spPr bwMode="auto">
            <a:xfrm>
              <a:off x="2642635" y="6180138"/>
              <a:ext cx="492125" cy="295275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Text Box 68"/>
            <p:cNvSpPr txBox="1">
              <a:spLocks noChangeArrowheads="1"/>
            </p:cNvSpPr>
            <p:nvPr/>
          </p:nvSpPr>
          <p:spPr bwMode="auto">
            <a:xfrm>
              <a:off x="222250" y="5543550"/>
              <a:ext cx="5127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sz="2400" dirty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127" name="Text Box 69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1073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sz="2000" dirty="0" smtClean="0">
                  <a:solidFill>
                    <a:srgbClr val="0000CC"/>
                  </a:solidFill>
                  <a:latin typeface="+mj-lt"/>
                </a:rPr>
                <a:t>hadrons</a:t>
              </a:r>
              <a:endParaRPr kumimoji="0" lang="en-US" sz="2000" dirty="0">
                <a:solidFill>
                  <a:srgbClr val="0000CC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56" y="0"/>
            <a:ext cx="9246281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From direct photons to W</a:t>
            </a:r>
            <a:r>
              <a:rPr lang="en-US" baseline="30000" dirty="0" smtClean="0">
                <a:solidFill>
                  <a:srgbClr val="FF0000"/>
                </a:solidFill>
              </a:rPr>
              <a:t>±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A5F8AA4-6E36-4694-B1AC-6CCA013F4247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278938" cy="620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541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What can W at RHIC tell us?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953000" cy="4625975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The W</a:t>
            </a:r>
            <a:r>
              <a:rPr lang="en-US" sz="2000" b="1" baseline="30000" dirty="0" smtClean="0"/>
              <a:t>±</a:t>
            </a:r>
            <a:r>
              <a:rPr lang="en-US" sz="2000" b="1" dirty="0" smtClean="0"/>
              <a:t> probes the quark distribution in pp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sz="2000" b="1" dirty="0" smtClean="0"/>
              <a:t>Different PDF sampled than in </a:t>
            </a:r>
            <a:r>
              <a:rPr lang="en-US" sz="2000" b="1" dirty="0" err="1" smtClean="0"/>
              <a:t>pp</a:t>
            </a:r>
            <a:endParaRPr lang="en-US" sz="2000" b="1" dirty="0" smtClean="0"/>
          </a:p>
          <a:p>
            <a:pPr marL="331470" indent="-274320" fontAlgn="auto">
              <a:spcAft>
                <a:spcPts val="0"/>
              </a:spcAft>
              <a:defRPr/>
            </a:pPr>
            <a:endParaRPr lang="en-US" sz="2400" b="1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Access to polarized PDF’s through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sz="2000" b="1" dirty="0" smtClean="0"/>
              <a:t>Cross section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sz="2000" b="1" dirty="0" smtClean="0"/>
              <a:t>W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/W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 ratio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r>
              <a:rPr lang="en-US" sz="2000" b="1" dirty="0" smtClean="0"/>
              <a:t>Longitudinal spin asymmetry</a:t>
            </a:r>
          </a:p>
          <a:p>
            <a:pPr marL="731520" lvl="1" indent="-274320" fontAlgn="auto">
              <a:spcAft>
                <a:spcPts val="0"/>
              </a:spcAft>
              <a:defRPr/>
            </a:pPr>
            <a:endParaRPr lang="en-US" sz="2000" b="1" dirty="0" smtClean="0"/>
          </a:p>
          <a:p>
            <a:pPr marL="331470" indent="-274320" fontAlgn="auto">
              <a:spcAft>
                <a:spcPts val="0"/>
              </a:spcAft>
              <a:defRPr/>
            </a:pPr>
            <a:r>
              <a:rPr lang="en-US" sz="2000" b="1" dirty="0" smtClean="0"/>
              <a:t>Sensitivity is enhanced in forward production (free of kinematic ambiguities)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AF3BC4-CDD6-4A74-A368-0967CA96550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6096000" y="6501100"/>
            <a:ext cx="2381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PDF at Q</a:t>
            </a:r>
            <a:r>
              <a:rPr lang="en-US" baseline="30000" dirty="0"/>
              <a:t>2</a:t>
            </a:r>
            <a:r>
              <a:rPr lang="en-US" dirty="0"/>
              <a:t>=M</a:t>
            </a:r>
            <a:r>
              <a:rPr lang="en-US" baseline="-25000" dirty="0"/>
              <a:t>W</a:t>
            </a:r>
            <a:r>
              <a:rPr lang="en-US" baseline="30000" dirty="0"/>
              <a:t>2</a:t>
            </a:r>
          </a:p>
        </p:txBody>
      </p:sp>
      <p:pic>
        <p:nvPicPr>
          <p:cNvPr id="17415" name="Picture 8" descr="w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0494" y="990600"/>
            <a:ext cx="325581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4615543" y="2133600"/>
            <a:ext cx="217714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6" descr="mw_mstw2008nl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7307" y="3359086"/>
            <a:ext cx="3582193" cy="315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2009 e+/e- event selection (W-&gt;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e+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latin typeface="Symbol" charset="2"/>
                <a:cs typeface="Symbol" charset="2"/>
              </a:rPr>
              <a:t>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181600" cy="4625975"/>
          </a:xfrm>
        </p:spPr>
        <p:txBody>
          <a:bodyPr/>
          <a:lstStyle/>
          <a:p>
            <a:r>
              <a:rPr lang="en-US" sz="2000" b="1" dirty="0" smtClean="0"/>
              <a:t>±30 cm vertex cut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High energy EM Calorimeter clusters matched to charged track (PHENIX central arms)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Loose timing cut eliminates cosmic rays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Loose E/</a:t>
            </a:r>
            <a:r>
              <a:rPr lang="en-US" sz="2000" b="1" dirty="0" err="1" smtClean="0"/>
              <a:t>p</a:t>
            </a:r>
            <a:r>
              <a:rPr lang="en-US" sz="2000" b="1" dirty="0" smtClean="0"/>
              <a:t> cut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Residual charge uncertainties affect mostly </a:t>
            </a:r>
            <a:r>
              <a:rPr lang="en-US" sz="2000" b="1" dirty="0" err="1" smtClean="0"/>
              <a:t>e</a:t>
            </a:r>
            <a:r>
              <a:rPr lang="en-US" sz="2000" b="1" dirty="0" smtClean="0"/>
              <a:t>- sample</a:t>
            </a:r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  <p:pic>
        <p:nvPicPr>
          <p:cNvPr id="25605" name="Picture 6" descr="alph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267200"/>
            <a:ext cx="312261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6324600" y="6248400"/>
            <a:ext cx="2238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 = bend angle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DC72-7FDA-4C4F-BFA0-1B87DDD0897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85800"/>
            <a:ext cx="3657600" cy="344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Event sample 30&lt;p</a:t>
            </a:r>
            <a:r>
              <a:rPr lang="en-US" baseline="-25000" dirty="0" smtClean="0">
                <a:solidFill>
                  <a:schemeClr val="accent1">
                    <a:satMod val="1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&lt;50 GeV/c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25281"/>
              </p:ext>
            </p:extLst>
          </p:nvPr>
        </p:nvGraphicFramePr>
        <p:xfrm>
          <a:off x="914400" y="3048000"/>
          <a:ext cx="7467600" cy="2416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02080"/>
                <a:gridCol w="1524000"/>
                <a:gridCol w="1600200"/>
                <a:gridCol w="1447800"/>
              </a:tblGrid>
              <a:tr h="882463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counts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Background counts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Background subtracted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Isolation</a:t>
                      </a:r>
                      <a:r>
                        <a:rPr lang="en-US" baseline="0" dirty="0" smtClean="0"/>
                        <a:t> cut counts</a:t>
                      </a:r>
                      <a:endParaRPr lang="en-US" dirty="0"/>
                    </a:p>
                  </a:txBody>
                  <a:tcPr/>
                </a:tc>
              </a:tr>
              <a:tr h="511268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</a:tr>
              <a:tr h="511268"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511268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80" name="TextBox 6"/>
          <p:cNvSpPr txBox="1">
            <a:spLocks noChangeArrowheads="1"/>
          </p:cNvSpPr>
          <p:nvPr/>
        </p:nvSpPr>
        <p:spPr bwMode="auto">
          <a:xfrm>
            <a:off x="2667000" y="2057400"/>
            <a:ext cx="3314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From 9.28 pb</a:t>
            </a:r>
            <a:r>
              <a:rPr lang="en-US" baseline="30000"/>
              <a:t>-1</a:t>
            </a:r>
            <a:r>
              <a:rPr lang="en-US"/>
              <a:t> of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DC72-7FDA-4C4F-BFA0-1B87DDD0897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Cross section predictions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105400" cy="3810000"/>
          </a:xfrm>
        </p:spPr>
        <p:txBody>
          <a:bodyPr/>
          <a:lstStyle/>
          <a:p>
            <a:r>
              <a:rPr lang="en-US" sz="2000" b="1" dirty="0" smtClean="0"/>
              <a:t>LO, NLO, and NNLO calculations exist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Soft gluon </a:t>
            </a:r>
            <a:r>
              <a:rPr lang="en-US" sz="2000" b="1" dirty="0" err="1" smtClean="0"/>
              <a:t>resummation</a:t>
            </a:r>
            <a:r>
              <a:rPr lang="en-US" sz="2000" b="1" dirty="0" smtClean="0"/>
              <a:t> important for central region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RHICBOS Monte Carlo includes spin dependent PDF’s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F90124-7FA3-41E7-99A0-E779C52FF93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8437" name="Picture 5" descr="w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24000"/>
            <a:ext cx="3505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wmp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3429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8153400" y="1752600"/>
            <a:ext cx="59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</a:t>
            </a:r>
            <a:r>
              <a:rPr lang="en-US" baseline="30000"/>
              <a:t>+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8229600" y="4267200"/>
            <a:ext cx="538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</a:t>
            </a:r>
            <a:r>
              <a:rPr lang="en-US" baseline="30000"/>
              <a:t>-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990600" y="5943600"/>
            <a:ext cx="4805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RHICBOS due to Nadolsky and Yuan, Nucl.Phys.B666:31-55,2003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7" descr="wzsignal_pm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900" y="695325"/>
            <a:ext cx="44069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4463" y="855663"/>
            <a:ext cx="3795712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Background subtracted spectra of positron and electron candidates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Gray bands = range of background estimates.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Compared to spectrum of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decays from a NLO calculation</a:t>
            </a:r>
            <a:r>
              <a:rPr lang="en-US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[D. de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Florian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and W.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Vogelsang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Phys. Rev. D81, 094020 (2010).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P. M.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Nadolsky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and C. P. Yuan,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+mn-lt"/>
              </a:rPr>
              <a:t>Nucl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. Phys. B666, 31 (2003)]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144463" y="5278438"/>
            <a:ext cx="8542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These yields were used for cross section results.  </a:t>
            </a:r>
            <a:r>
              <a:rPr lang="en-US">
                <a:solidFill>
                  <a:srgbClr val="0000FF"/>
                </a:solidFill>
                <a:latin typeface="Calibri" pitchFamily="34" charset="0"/>
              </a:rPr>
              <a:t>For the asymmetry measurement, additional cuts were applied to make the background contribution negligible.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DC72-7FDA-4C4F-BFA0-1B87DDD0897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rgbClr val="FF0000"/>
                </a:solidFill>
              </a:rPr>
              <a:t>The Quark Gluon Plasma (QGP)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148"/>
            <a:ext cx="5437098" cy="497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37098" y="1110733"/>
            <a:ext cx="39355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• The state should be in chemical (particle type) and thermal</a:t>
            </a:r>
          </a:p>
          <a:p>
            <a:r>
              <a:rPr lang="en-US" sz="2400" b="1" i="1" dirty="0"/>
              <a:t>equilibrium </a:t>
            </a:r>
            <a:r>
              <a:rPr lang="en-US" sz="2400" b="1" i="1" dirty="0" smtClean="0"/>
              <a:t> &lt;</a:t>
            </a:r>
            <a:r>
              <a:rPr lang="en-US" sz="2400" b="1" i="1" dirty="0" err="1"/>
              <a:t>pT</a:t>
            </a:r>
            <a:r>
              <a:rPr lang="en-US" sz="2400" b="1" i="1" dirty="0"/>
              <a:t>&gt; ~</a:t>
            </a:r>
            <a:r>
              <a:rPr lang="en-US" sz="2400" b="1" i="1" dirty="0" smtClean="0"/>
              <a:t>T</a:t>
            </a:r>
          </a:p>
          <a:p>
            <a:endParaRPr lang="en-US" sz="2400" b="1" i="1" dirty="0"/>
          </a:p>
          <a:p>
            <a:r>
              <a:rPr lang="en-US" sz="2400" b="1" i="1" dirty="0"/>
              <a:t>• The major problem is to relate the thermodynamic </a:t>
            </a:r>
            <a:r>
              <a:rPr lang="en-US" sz="2400" b="1" i="1" dirty="0" smtClean="0"/>
              <a:t>properties:</a:t>
            </a:r>
          </a:p>
          <a:p>
            <a:endParaRPr lang="en-US" sz="2400" b="1" i="1" dirty="0"/>
          </a:p>
          <a:p>
            <a:pPr algn="ctr"/>
            <a:r>
              <a:rPr lang="en-US" sz="2400" b="1" i="1" dirty="0"/>
              <a:t>Temperature, energy density, entropy of the QGP or hot nuclear</a:t>
            </a:r>
          </a:p>
          <a:p>
            <a:pPr algn="ctr"/>
            <a:r>
              <a:rPr lang="en-US" sz="2400" b="1" i="1" dirty="0"/>
              <a:t>matter </a:t>
            </a:r>
            <a:endParaRPr lang="en-US" sz="2400" b="1" i="1" dirty="0" smtClean="0"/>
          </a:p>
          <a:p>
            <a:endParaRPr lang="en-US" sz="2400" b="1" i="1" dirty="0"/>
          </a:p>
          <a:p>
            <a:r>
              <a:rPr lang="en-US" sz="2400" b="1" i="1" dirty="0" smtClean="0"/>
              <a:t>to </a:t>
            </a:r>
            <a:r>
              <a:rPr lang="en-US" sz="2400" b="1" i="1" dirty="0"/>
              <a:t>properties that can be measured in the lab.</a:t>
            </a:r>
          </a:p>
        </p:txBody>
      </p:sp>
    </p:spTree>
    <p:extLst>
      <p:ext uri="{BB962C8B-B14F-4D97-AF65-F5344CB8AC3E}">
        <p14:creationId xmlns:p14="http://schemas.microsoft.com/office/powerpoint/2010/main" val="936577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/>
          <a:srcRect t="50182"/>
          <a:stretch>
            <a:fillRect/>
          </a:stretch>
        </p:blipFill>
        <p:spPr bwMode="auto">
          <a:xfrm>
            <a:off x="3614738" y="76200"/>
            <a:ext cx="55292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7" descr="xsecfig.pdf"/>
          <p:cNvPicPr>
            <a:picLocks noChangeAspect="1"/>
          </p:cNvPicPr>
          <p:nvPr/>
        </p:nvPicPr>
        <p:blipFill>
          <a:blip r:embed="rId3"/>
          <a:srcRect l="3728" t="10741" r="10883" b="4723"/>
          <a:stretch>
            <a:fillRect/>
          </a:stretch>
        </p:blipFill>
        <p:spPr bwMode="auto">
          <a:xfrm>
            <a:off x="3386138" y="1816100"/>
            <a:ext cx="5757862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Box 8"/>
          <p:cNvSpPr txBox="1">
            <a:spLocks noChangeArrowheads="1"/>
          </p:cNvSpPr>
          <p:nvPr/>
        </p:nvSpPr>
        <p:spPr bwMode="auto">
          <a:xfrm>
            <a:off x="119063" y="244475"/>
            <a:ext cx="33099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Cross Sections</a:t>
            </a:r>
          </a:p>
          <a:p>
            <a:r>
              <a:rPr lang="en-US" dirty="0" smtClean="0">
                <a:latin typeface="Calibri" pitchFamily="34" charset="0"/>
              </a:rPr>
              <a:t>for </a:t>
            </a:r>
            <a:r>
              <a:rPr lang="en-US" i="1" dirty="0" smtClean="0">
                <a:latin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</a:rPr>
              <a:t> Production in PHENIX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Final Results for RHIC 2009 Run</a:t>
            </a:r>
          </a:p>
          <a:p>
            <a:r>
              <a:rPr lang="en-US" dirty="0">
                <a:hlinkClick r:id="rId4"/>
              </a:rPr>
              <a:t>Phys. Rev. </a:t>
            </a:r>
            <a:r>
              <a:rPr lang="en-US" dirty="0" err="1">
                <a:hlinkClick r:id="rId4"/>
              </a:rPr>
              <a:t>Lett</a:t>
            </a:r>
            <a:r>
              <a:rPr lang="en-US" dirty="0">
                <a:hlinkClick r:id="rId4"/>
              </a:rPr>
              <a:t>. 106, 062001 (</a:t>
            </a:r>
            <a:r>
              <a:rPr lang="en-US" dirty="0" smtClean="0">
                <a:hlinkClick r:id="rId4"/>
              </a:rPr>
              <a:t>2011</a:t>
            </a:r>
            <a:r>
              <a:rPr lang="en-US" dirty="0" smtClean="0"/>
              <a:t>)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DC72-7FDA-4C4F-BFA0-1B87DDD0897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006" y="2044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Longitudinal spin asymmetry A</a:t>
            </a:r>
            <a:r>
              <a:rPr lang="en-US" baseline="-25000" dirty="0" smtClean="0">
                <a:solidFill>
                  <a:schemeClr val="accent1">
                    <a:satMod val="150000"/>
                  </a:schemeClr>
                </a:solidFill>
              </a:rPr>
              <a:t>L</a:t>
            </a:r>
            <a:endParaRPr lang="en-US" baseline="-25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b="1" dirty="0" smtClean="0"/>
              <a:t>Parity violating longitudinal spin asymmetry can be used to access polarized PDF’s by measuring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19461" name="Picture 7" descr="ALRH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429000"/>
            <a:ext cx="4838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2401335" y="5029200"/>
            <a:ext cx="43032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N</a:t>
            </a:r>
            <a:r>
              <a:rPr lang="en-US" baseline="30000" dirty="0"/>
              <a:t>+</a:t>
            </a:r>
            <a:r>
              <a:rPr lang="en-US" dirty="0"/>
              <a:t>(W) = right handed production of W</a:t>
            </a:r>
          </a:p>
          <a:p>
            <a:pPr>
              <a:buFont typeface="Arial" charset="0"/>
              <a:buChar char="•"/>
            </a:pPr>
            <a:r>
              <a:rPr lang="en-US" dirty="0"/>
              <a:t> N</a:t>
            </a:r>
            <a:r>
              <a:rPr lang="en-US" baseline="30000" dirty="0"/>
              <a:t>-</a:t>
            </a:r>
            <a:r>
              <a:rPr lang="en-US" dirty="0"/>
              <a:t>(W) </a:t>
            </a:r>
            <a:r>
              <a:rPr lang="en-US" dirty="0" smtClean="0"/>
              <a:t> = left </a:t>
            </a:r>
            <a:r>
              <a:rPr lang="en-US" dirty="0"/>
              <a:t>handed production of W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         = Beam Polarization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36213" y="5957905"/>
            <a:ext cx="387157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/>
              <a:t> Average polarization 0.39±0.04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DC72-7FDA-4C4F-BFA0-1B87DDD0897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DC72-7FDA-4C4F-BFA0-1B87DDD0897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Parity violating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raw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asymmetries (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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124200" y="6553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K.Okada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(RBRC)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15625" r="57604"/>
          <a:stretch>
            <a:fillRect/>
          </a:stretch>
        </p:blipFill>
        <p:spPr bwMode="auto">
          <a:xfrm>
            <a:off x="533400" y="37338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47499"/>
          <a:stretch>
            <a:fillRect/>
          </a:stretch>
        </p:blipFill>
        <p:spPr bwMode="auto">
          <a:xfrm>
            <a:off x="4495800" y="1219200"/>
            <a:ext cx="4524375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0"/>
          <p:cNvGrpSpPr/>
          <p:nvPr/>
        </p:nvGrpSpPr>
        <p:grpSpPr>
          <a:xfrm>
            <a:off x="0" y="1143000"/>
            <a:ext cx="4524375" cy="2362200"/>
            <a:chOff x="0" y="1143000"/>
            <a:chExt cx="4524375" cy="23622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1786"/>
            <a:stretch>
              <a:fillRect/>
            </a:stretch>
          </p:blipFill>
          <p:spPr bwMode="auto">
            <a:xfrm>
              <a:off x="0" y="1143000"/>
              <a:ext cx="452437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92857"/>
            <a:stretch>
              <a:fillRect/>
            </a:stretch>
          </p:blipFill>
          <p:spPr bwMode="auto">
            <a:xfrm>
              <a:off x="0" y="3200400"/>
              <a:ext cx="45243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Freeform 13"/>
          <p:cNvSpPr/>
          <p:nvPr/>
        </p:nvSpPr>
        <p:spPr>
          <a:xfrm>
            <a:off x="457200" y="1600200"/>
            <a:ext cx="533400" cy="1524000"/>
          </a:xfrm>
          <a:custGeom>
            <a:avLst/>
            <a:gdLst>
              <a:gd name="connsiteX0" fmla="*/ 0 w 640080"/>
              <a:gd name="connsiteY0" fmla="*/ 0 h 1752600"/>
              <a:gd name="connsiteX1" fmla="*/ 640080 w 640080"/>
              <a:gd name="connsiteY1" fmla="*/ 929640 h 1752600"/>
              <a:gd name="connsiteX2" fmla="*/ 594360 w 640080"/>
              <a:gd name="connsiteY2" fmla="*/ 1752600 h 1752600"/>
              <a:gd name="connsiteX3" fmla="*/ 30480 w 640080"/>
              <a:gd name="connsiteY3" fmla="*/ 1752600 h 1752600"/>
              <a:gd name="connsiteX4" fmla="*/ 0 w 640080"/>
              <a:gd name="connsiteY4" fmla="*/ 0 h 1752600"/>
              <a:gd name="connsiteX0" fmla="*/ 0 w 594360"/>
              <a:gd name="connsiteY0" fmla="*/ 0 h 1752600"/>
              <a:gd name="connsiteX1" fmla="*/ 579120 w 594360"/>
              <a:gd name="connsiteY1" fmla="*/ 868680 h 1752600"/>
              <a:gd name="connsiteX2" fmla="*/ 594360 w 594360"/>
              <a:gd name="connsiteY2" fmla="*/ 1752600 h 1752600"/>
              <a:gd name="connsiteX3" fmla="*/ 30480 w 594360"/>
              <a:gd name="connsiteY3" fmla="*/ 1752600 h 1752600"/>
              <a:gd name="connsiteX4" fmla="*/ 0 w 594360"/>
              <a:gd name="connsiteY4" fmla="*/ 0 h 1752600"/>
              <a:gd name="connsiteX0" fmla="*/ 0 w 579120"/>
              <a:gd name="connsiteY0" fmla="*/ 0 h 1752600"/>
              <a:gd name="connsiteX1" fmla="*/ 579120 w 579120"/>
              <a:gd name="connsiteY1" fmla="*/ 868680 h 1752600"/>
              <a:gd name="connsiteX2" fmla="*/ 579120 w 579120"/>
              <a:gd name="connsiteY2" fmla="*/ 1706880 h 1752600"/>
              <a:gd name="connsiteX3" fmla="*/ 30480 w 579120"/>
              <a:gd name="connsiteY3" fmla="*/ 1752600 h 1752600"/>
              <a:gd name="connsiteX4" fmla="*/ 0 w 579120"/>
              <a:gd name="connsiteY4" fmla="*/ 0 h 1752600"/>
              <a:gd name="connsiteX0" fmla="*/ 0 w 579120"/>
              <a:gd name="connsiteY0" fmla="*/ 0 h 1706880"/>
              <a:gd name="connsiteX1" fmla="*/ 579120 w 579120"/>
              <a:gd name="connsiteY1" fmla="*/ 868680 h 1706880"/>
              <a:gd name="connsiteX2" fmla="*/ 579120 w 579120"/>
              <a:gd name="connsiteY2" fmla="*/ 1706880 h 1706880"/>
              <a:gd name="connsiteX3" fmla="*/ 45720 w 579120"/>
              <a:gd name="connsiteY3" fmla="*/ 1706880 h 1706880"/>
              <a:gd name="connsiteX4" fmla="*/ 0 w 579120"/>
              <a:gd name="connsiteY4" fmla="*/ 0 h 1706880"/>
              <a:gd name="connsiteX0" fmla="*/ 0 w 533400"/>
              <a:gd name="connsiteY0" fmla="*/ 0 h 1524000"/>
              <a:gd name="connsiteX1" fmla="*/ 533400 w 533400"/>
              <a:gd name="connsiteY1" fmla="*/ 685800 h 1524000"/>
              <a:gd name="connsiteX2" fmla="*/ 533400 w 533400"/>
              <a:gd name="connsiteY2" fmla="*/ 1524000 h 1524000"/>
              <a:gd name="connsiteX3" fmla="*/ 0 w 533400"/>
              <a:gd name="connsiteY3" fmla="*/ 1524000 h 1524000"/>
              <a:gd name="connsiteX4" fmla="*/ 0 w 533400"/>
              <a:gd name="connsiteY4" fmla="*/ 0 h 1524000"/>
              <a:gd name="connsiteX0" fmla="*/ 0 w 533400"/>
              <a:gd name="connsiteY0" fmla="*/ 0 h 1524000"/>
              <a:gd name="connsiteX1" fmla="*/ 533400 w 533400"/>
              <a:gd name="connsiteY1" fmla="*/ 762000 h 1524000"/>
              <a:gd name="connsiteX2" fmla="*/ 533400 w 533400"/>
              <a:gd name="connsiteY2" fmla="*/ 1524000 h 1524000"/>
              <a:gd name="connsiteX3" fmla="*/ 0 w 533400"/>
              <a:gd name="connsiteY3" fmla="*/ 1524000 h 1524000"/>
              <a:gd name="connsiteX4" fmla="*/ 0 w 5334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1524000">
                <a:moveTo>
                  <a:pt x="0" y="0"/>
                </a:moveTo>
                <a:lnTo>
                  <a:pt x="533400" y="762000"/>
                </a:lnTo>
                <a:lnTo>
                  <a:pt x="53340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CDD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Freeform 14"/>
          <p:cNvSpPr/>
          <p:nvPr/>
        </p:nvSpPr>
        <p:spPr>
          <a:xfrm>
            <a:off x="1661160" y="2407920"/>
            <a:ext cx="1051560" cy="746760"/>
          </a:xfrm>
          <a:custGeom>
            <a:avLst/>
            <a:gdLst>
              <a:gd name="connsiteX0" fmla="*/ 0 w 1051560"/>
              <a:gd name="connsiteY0" fmla="*/ 746760 h 746760"/>
              <a:gd name="connsiteX1" fmla="*/ 0 w 1051560"/>
              <a:gd name="connsiteY1" fmla="*/ 243840 h 746760"/>
              <a:gd name="connsiteX2" fmla="*/ 563880 w 1051560"/>
              <a:gd name="connsiteY2" fmla="*/ 0 h 746760"/>
              <a:gd name="connsiteX3" fmla="*/ 746760 w 1051560"/>
              <a:gd name="connsiteY3" fmla="*/ 15240 h 746760"/>
              <a:gd name="connsiteX4" fmla="*/ 838200 w 1051560"/>
              <a:gd name="connsiteY4" fmla="*/ 533400 h 746760"/>
              <a:gd name="connsiteX5" fmla="*/ 1036320 w 1051560"/>
              <a:gd name="connsiteY5" fmla="*/ 594360 h 746760"/>
              <a:gd name="connsiteX6" fmla="*/ 1051560 w 1051560"/>
              <a:gd name="connsiteY6" fmla="*/ 746760 h 746760"/>
              <a:gd name="connsiteX7" fmla="*/ 0 w 1051560"/>
              <a:gd name="connsiteY7" fmla="*/ 746760 h 746760"/>
              <a:gd name="connsiteX0" fmla="*/ 0 w 1051560"/>
              <a:gd name="connsiteY0" fmla="*/ 746760 h 746760"/>
              <a:gd name="connsiteX1" fmla="*/ 0 w 1051560"/>
              <a:gd name="connsiteY1" fmla="*/ 243840 h 746760"/>
              <a:gd name="connsiteX2" fmla="*/ 243840 w 1051560"/>
              <a:gd name="connsiteY2" fmla="*/ 30480 h 746760"/>
              <a:gd name="connsiteX3" fmla="*/ 563880 w 1051560"/>
              <a:gd name="connsiteY3" fmla="*/ 0 h 746760"/>
              <a:gd name="connsiteX4" fmla="*/ 746760 w 1051560"/>
              <a:gd name="connsiteY4" fmla="*/ 15240 h 746760"/>
              <a:gd name="connsiteX5" fmla="*/ 838200 w 1051560"/>
              <a:gd name="connsiteY5" fmla="*/ 533400 h 746760"/>
              <a:gd name="connsiteX6" fmla="*/ 1036320 w 1051560"/>
              <a:gd name="connsiteY6" fmla="*/ 594360 h 746760"/>
              <a:gd name="connsiteX7" fmla="*/ 1051560 w 1051560"/>
              <a:gd name="connsiteY7" fmla="*/ 746760 h 746760"/>
              <a:gd name="connsiteX8" fmla="*/ 0 w 1051560"/>
              <a:gd name="connsiteY8" fmla="*/ 74676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" h="746760">
                <a:moveTo>
                  <a:pt x="0" y="746760"/>
                </a:moveTo>
                <a:lnTo>
                  <a:pt x="0" y="243840"/>
                </a:lnTo>
                <a:lnTo>
                  <a:pt x="243840" y="30480"/>
                </a:lnTo>
                <a:lnTo>
                  <a:pt x="563880" y="0"/>
                </a:lnTo>
                <a:lnTo>
                  <a:pt x="746760" y="15240"/>
                </a:lnTo>
                <a:lnTo>
                  <a:pt x="838200" y="533400"/>
                </a:lnTo>
                <a:lnTo>
                  <a:pt x="1036320" y="594360"/>
                </a:lnTo>
                <a:lnTo>
                  <a:pt x="1051560" y="746760"/>
                </a:lnTo>
                <a:lnTo>
                  <a:pt x="0" y="746760"/>
                </a:lnTo>
                <a:close/>
              </a:path>
            </a:pathLst>
          </a:custGeom>
          <a:solidFill>
            <a:srgbClr val="C47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BG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03493"/>
            <a:ext cx="1540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Signal</a:t>
            </a:r>
          </a:p>
          <a:p>
            <a:r>
              <a:rPr lang="en-US" sz="2800" b="1" dirty="0" smtClean="0"/>
              <a:t>42counts</a:t>
            </a:r>
            <a:endParaRPr lang="en-US" sz="2800" b="1" dirty="0"/>
          </a:p>
        </p:txBody>
      </p:sp>
      <p:sp>
        <p:nvSpPr>
          <p:cNvPr id="18" name="Freeform 17"/>
          <p:cNvSpPr/>
          <p:nvPr/>
        </p:nvSpPr>
        <p:spPr>
          <a:xfrm>
            <a:off x="4953000" y="1676400"/>
            <a:ext cx="533400" cy="1447800"/>
          </a:xfrm>
          <a:custGeom>
            <a:avLst/>
            <a:gdLst>
              <a:gd name="connsiteX0" fmla="*/ 0 w 640080"/>
              <a:gd name="connsiteY0" fmla="*/ 0 h 1752600"/>
              <a:gd name="connsiteX1" fmla="*/ 640080 w 640080"/>
              <a:gd name="connsiteY1" fmla="*/ 929640 h 1752600"/>
              <a:gd name="connsiteX2" fmla="*/ 594360 w 640080"/>
              <a:gd name="connsiteY2" fmla="*/ 1752600 h 1752600"/>
              <a:gd name="connsiteX3" fmla="*/ 30480 w 640080"/>
              <a:gd name="connsiteY3" fmla="*/ 1752600 h 1752600"/>
              <a:gd name="connsiteX4" fmla="*/ 0 w 640080"/>
              <a:gd name="connsiteY4" fmla="*/ 0 h 1752600"/>
              <a:gd name="connsiteX0" fmla="*/ 0 w 594360"/>
              <a:gd name="connsiteY0" fmla="*/ 0 h 1752600"/>
              <a:gd name="connsiteX1" fmla="*/ 579120 w 594360"/>
              <a:gd name="connsiteY1" fmla="*/ 868680 h 1752600"/>
              <a:gd name="connsiteX2" fmla="*/ 594360 w 594360"/>
              <a:gd name="connsiteY2" fmla="*/ 1752600 h 1752600"/>
              <a:gd name="connsiteX3" fmla="*/ 30480 w 594360"/>
              <a:gd name="connsiteY3" fmla="*/ 1752600 h 1752600"/>
              <a:gd name="connsiteX4" fmla="*/ 0 w 594360"/>
              <a:gd name="connsiteY4" fmla="*/ 0 h 1752600"/>
              <a:gd name="connsiteX0" fmla="*/ 0 w 579120"/>
              <a:gd name="connsiteY0" fmla="*/ 0 h 1752600"/>
              <a:gd name="connsiteX1" fmla="*/ 579120 w 579120"/>
              <a:gd name="connsiteY1" fmla="*/ 868680 h 1752600"/>
              <a:gd name="connsiteX2" fmla="*/ 579120 w 579120"/>
              <a:gd name="connsiteY2" fmla="*/ 1706880 h 1752600"/>
              <a:gd name="connsiteX3" fmla="*/ 30480 w 579120"/>
              <a:gd name="connsiteY3" fmla="*/ 1752600 h 1752600"/>
              <a:gd name="connsiteX4" fmla="*/ 0 w 579120"/>
              <a:gd name="connsiteY4" fmla="*/ 0 h 1752600"/>
              <a:gd name="connsiteX0" fmla="*/ 0 w 579120"/>
              <a:gd name="connsiteY0" fmla="*/ 0 h 1706880"/>
              <a:gd name="connsiteX1" fmla="*/ 579120 w 579120"/>
              <a:gd name="connsiteY1" fmla="*/ 868680 h 1706880"/>
              <a:gd name="connsiteX2" fmla="*/ 579120 w 579120"/>
              <a:gd name="connsiteY2" fmla="*/ 1706880 h 1706880"/>
              <a:gd name="connsiteX3" fmla="*/ 45720 w 579120"/>
              <a:gd name="connsiteY3" fmla="*/ 1706880 h 1706880"/>
              <a:gd name="connsiteX4" fmla="*/ 0 w 579120"/>
              <a:gd name="connsiteY4" fmla="*/ 0 h 1706880"/>
              <a:gd name="connsiteX0" fmla="*/ 0 w 533400"/>
              <a:gd name="connsiteY0" fmla="*/ 0 h 1524000"/>
              <a:gd name="connsiteX1" fmla="*/ 533400 w 533400"/>
              <a:gd name="connsiteY1" fmla="*/ 685800 h 1524000"/>
              <a:gd name="connsiteX2" fmla="*/ 533400 w 533400"/>
              <a:gd name="connsiteY2" fmla="*/ 1524000 h 1524000"/>
              <a:gd name="connsiteX3" fmla="*/ 0 w 533400"/>
              <a:gd name="connsiteY3" fmla="*/ 1524000 h 1524000"/>
              <a:gd name="connsiteX4" fmla="*/ 0 w 533400"/>
              <a:gd name="connsiteY4" fmla="*/ 0 h 1524000"/>
              <a:gd name="connsiteX0" fmla="*/ 0 w 533400"/>
              <a:gd name="connsiteY0" fmla="*/ 0 h 1524000"/>
              <a:gd name="connsiteX1" fmla="*/ 533400 w 533400"/>
              <a:gd name="connsiteY1" fmla="*/ 762000 h 1524000"/>
              <a:gd name="connsiteX2" fmla="*/ 533400 w 533400"/>
              <a:gd name="connsiteY2" fmla="*/ 1524000 h 1524000"/>
              <a:gd name="connsiteX3" fmla="*/ 0 w 533400"/>
              <a:gd name="connsiteY3" fmla="*/ 1524000 h 1524000"/>
              <a:gd name="connsiteX4" fmla="*/ 0 w 5334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1524000">
                <a:moveTo>
                  <a:pt x="0" y="0"/>
                </a:moveTo>
                <a:lnTo>
                  <a:pt x="533400" y="762000"/>
                </a:lnTo>
                <a:lnTo>
                  <a:pt x="53340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CDD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9" name="Freeform 18"/>
          <p:cNvSpPr/>
          <p:nvPr/>
        </p:nvSpPr>
        <p:spPr>
          <a:xfrm>
            <a:off x="6172200" y="2651760"/>
            <a:ext cx="1143000" cy="472440"/>
          </a:xfrm>
          <a:custGeom>
            <a:avLst/>
            <a:gdLst>
              <a:gd name="connsiteX0" fmla="*/ 0 w 624840"/>
              <a:gd name="connsiteY0" fmla="*/ 441960 h 457200"/>
              <a:gd name="connsiteX1" fmla="*/ 30480 w 624840"/>
              <a:gd name="connsiteY1" fmla="*/ 0 h 457200"/>
              <a:gd name="connsiteX2" fmla="*/ 411480 w 624840"/>
              <a:gd name="connsiteY2" fmla="*/ 60960 h 457200"/>
              <a:gd name="connsiteX3" fmla="*/ 624840 w 624840"/>
              <a:gd name="connsiteY3" fmla="*/ 274320 h 457200"/>
              <a:gd name="connsiteX4" fmla="*/ 624840 w 624840"/>
              <a:gd name="connsiteY4" fmla="*/ 457200 h 457200"/>
              <a:gd name="connsiteX5" fmla="*/ 0 w 624840"/>
              <a:gd name="connsiteY5" fmla="*/ 441960 h 457200"/>
              <a:gd name="connsiteX0" fmla="*/ 0 w 1143000"/>
              <a:gd name="connsiteY0" fmla="*/ 441960 h 472440"/>
              <a:gd name="connsiteX1" fmla="*/ 30480 w 1143000"/>
              <a:gd name="connsiteY1" fmla="*/ 0 h 472440"/>
              <a:gd name="connsiteX2" fmla="*/ 411480 w 1143000"/>
              <a:gd name="connsiteY2" fmla="*/ 60960 h 472440"/>
              <a:gd name="connsiteX3" fmla="*/ 1143000 w 1143000"/>
              <a:gd name="connsiteY3" fmla="*/ 472440 h 472440"/>
              <a:gd name="connsiteX4" fmla="*/ 624840 w 1143000"/>
              <a:gd name="connsiteY4" fmla="*/ 457200 h 472440"/>
              <a:gd name="connsiteX5" fmla="*/ 0 w 1143000"/>
              <a:gd name="connsiteY5" fmla="*/ 441960 h 472440"/>
              <a:gd name="connsiteX0" fmla="*/ 0 w 1143000"/>
              <a:gd name="connsiteY0" fmla="*/ 441960 h 472440"/>
              <a:gd name="connsiteX1" fmla="*/ 30480 w 1143000"/>
              <a:gd name="connsiteY1" fmla="*/ 0 h 472440"/>
              <a:gd name="connsiteX2" fmla="*/ 411480 w 1143000"/>
              <a:gd name="connsiteY2" fmla="*/ 60960 h 472440"/>
              <a:gd name="connsiteX3" fmla="*/ 609600 w 1143000"/>
              <a:gd name="connsiteY3" fmla="*/ 320040 h 472440"/>
              <a:gd name="connsiteX4" fmla="*/ 1143000 w 1143000"/>
              <a:gd name="connsiteY4" fmla="*/ 472440 h 472440"/>
              <a:gd name="connsiteX5" fmla="*/ 624840 w 1143000"/>
              <a:gd name="connsiteY5" fmla="*/ 457200 h 472440"/>
              <a:gd name="connsiteX6" fmla="*/ 0 w 1143000"/>
              <a:gd name="connsiteY6" fmla="*/ 44196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" h="472440">
                <a:moveTo>
                  <a:pt x="0" y="441960"/>
                </a:moveTo>
                <a:lnTo>
                  <a:pt x="30480" y="0"/>
                </a:lnTo>
                <a:lnTo>
                  <a:pt x="411480" y="60960"/>
                </a:lnTo>
                <a:lnTo>
                  <a:pt x="609600" y="320040"/>
                </a:lnTo>
                <a:lnTo>
                  <a:pt x="1143000" y="472440"/>
                </a:lnTo>
                <a:lnTo>
                  <a:pt x="624840" y="457200"/>
                </a:lnTo>
                <a:lnTo>
                  <a:pt x="0" y="441960"/>
                </a:lnTo>
                <a:close/>
              </a:path>
            </a:pathLst>
          </a:custGeom>
          <a:solidFill>
            <a:srgbClr val="C47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6800" y="2590800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BG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72200" y="2667000"/>
            <a:ext cx="1622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Signal</a:t>
            </a:r>
          </a:p>
          <a:p>
            <a:r>
              <a:rPr lang="en-US" sz="2800" b="1" dirty="0" smtClean="0"/>
              <a:t>13 counts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006769"/>
            <a:ext cx="652743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</a:t>
            </a:r>
            <a:r>
              <a:rPr lang="en-US" sz="4400" baseline="30000" dirty="0" smtClean="0">
                <a:solidFill>
                  <a:schemeClr val="bg1"/>
                </a:solidFill>
              </a:rPr>
              <a:t>+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29600" y="1997643"/>
            <a:ext cx="580608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</a:t>
            </a:r>
            <a:r>
              <a:rPr lang="en-US" sz="4400" baseline="30000" dirty="0" smtClean="0">
                <a:solidFill>
                  <a:schemeClr val="bg1"/>
                </a:solidFill>
              </a:rPr>
              <a:t>-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505200" y="4343400"/>
            <a:ext cx="990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05200" y="4572000"/>
            <a:ext cx="9906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05200" y="4724400"/>
            <a:ext cx="11430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05200" y="5334000"/>
            <a:ext cx="1143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84210" y="3886200"/>
            <a:ext cx="3192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  <a:sym typeface="Symbol"/>
              </a:rPr>
              <a:t></a:t>
            </a:r>
            <a:r>
              <a:rPr lang="en-US" sz="2800" baseline="-25000" dirty="0" smtClean="0">
                <a:solidFill>
                  <a:prstClr val="black"/>
                </a:solidFill>
                <a:ea typeface="+mj-ea"/>
                <a:cs typeface="+mj-cs"/>
                <a:sym typeface="Symbol"/>
              </a:rPr>
              <a:t>L</a:t>
            </a: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  <a:sym typeface="Symbol"/>
              </a:rPr>
              <a:t>=0 for Background </a:t>
            </a:r>
          </a:p>
          <a:p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  <a:sym typeface="Symbol"/>
              </a:rPr>
              <a:t>(as expected)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876800" y="4989493"/>
            <a:ext cx="2719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Large 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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L 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for Signal</a:t>
            </a:r>
          </a:p>
          <a:p>
            <a:r>
              <a:rPr lang="en-US" sz="2800" dirty="0" smtClean="0">
                <a:solidFill>
                  <a:prstClr val="black"/>
                </a:solidFill>
                <a:sym typeface="Symbol"/>
              </a:rPr>
              <a:t>(especially in e</a:t>
            </a:r>
            <a:r>
              <a:rPr lang="en-US" sz="2800" baseline="30000" dirty="0" smtClean="0">
                <a:solidFill>
                  <a:prstClr val="black"/>
                </a:solidFill>
                <a:sym typeface="Symbol"/>
              </a:rPr>
              <a:t>+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)</a:t>
            </a: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52675"/>
            <a:ext cx="668381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1">
                    <a:satMod val="150000"/>
                  </a:schemeClr>
                </a:solidFill>
              </a:rPr>
              <a:t>L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for W</a:t>
            </a:r>
            <a:r>
              <a:rPr lang="en-US" baseline="30000" dirty="0">
                <a:solidFill>
                  <a:schemeClr val="accent1">
                    <a:satMod val="150000"/>
                  </a:schemeClr>
                </a:solidFill>
              </a:rPr>
              <a:t>+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/ W</a:t>
            </a:r>
            <a:r>
              <a:rPr lang="en-US" strike="sngStrike" baseline="30000" dirty="0">
                <a:solidFill>
                  <a:srgbClr val="0000CC"/>
                </a:solidFill>
              </a:rPr>
              <a:t>-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samples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42" y="902465"/>
            <a:ext cx="58769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56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53188"/>
            <a:ext cx="2133600" cy="252412"/>
          </a:xfrm>
        </p:spPr>
        <p:txBody>
          <a:bodyPr>
            <a:normAutofit fontScale="92500" lnSpcReduction="10000"/>
          </a:bodyPr>
          <a:lstStyle/>
          <a:p>
            <a:fld id="{F0C94032-CD4C-4C25-B0C2-CEC720522D92}" type="slidenum">
              <a:rPr kumimoji="0" lang="en-US" smtClean="0"/>
              <a:pPr/>
              <a:t>34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066800"/>
            <a:ext cx="8153400" cy="5181600"/>
          </a:xfrm>
        </p:spPr>
        <p:txBody>
          <a:bodyPr>
            <a:no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PHENIX &amp; RHIC are doing well, ongoing upgrades are nearly completed, data accumulation in current configuration will continue for 5-7 years. By 2020 PHENIX will go through major upgrade to prepare it for challenges of potential X100 increase in luminosity of RHIC and e-A collisions in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eRHIC</a:t>
            </a:r>
            <a:r>
              <a:rPr lang="en-US" sz="1600" b="1" i="1" dirty="0" smtClean="0">
                <a:solidFill>
                  <a:srgbClr val="FF0000"/>
                </a:solidFill>
              </a:rPr>
              <a:t> (~2014);</a:t>
            </a:r>
          </a:p>
          <a:p>
            <a:r>
              <a:rPr lang="en-US" sz="1600" b="1" i="1" dirty="0" smtClean="0"/>
              <a:t>Recent highlights are:</a:t>
            </a:r>
          </a:p>
          <a:p>
            <a:pPr lvl="1"/>
            <a:r>
              <a:rPr lang="en-US" sz="1600" b="1" dirty="0" smtClean="0"/>
              <a:t>Observation of exponential enhancement in the direct photon yield in in </a:t>
            </a:r>
            <a:r>
              <a:rPr lang="en-US" sz="1600" b="1" dirty="0" err="1" smtClean="0"/>
              <a:t>pT</a:t>
            </a:r>
            <a:r>
              <a:rPr lang="en-US" sz="1600" b="1" dirty="0" smtClean="0"/>
              <a:t> range below 5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/c interpreted as thermal emission from expanding QGP;</a:t>
            </a:r>
          </a:p>
          <a:p>
            <a:pPr lvl="1"/>
            <a:r>
              <a:rPr lang="en-US" sz="1600" b="1" dirty="0" smtClean="0"/>
              <a:t>Measurement of v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of thermal direct photons which is large</a:t>
            </a:r>
          </a:p>
          <a:p>
            <a:pPr lvl="2"/>
            <a:r>
              <a:rPr lang="en-US" sz="1600" b="1" dirty="0" smtClean="0"/>
              <a:t>It further constrains </a:t>
            </a:r>
            <a:r>
              <a:rPr lang="en-US" sz="1600" b="1" i="1" dirty="0" smtClean="0"/>
              <a:t>T</a:t>
            </a:r>
            <a:r>
              <a:rPr lang="en-US" sz="1600" b="1" i="1" baseline="-25000" dirty="0" smtClean="0"/>
              <a:t>i</a:t>
            </a:r>
            <a:r>
              <a:rPr lang="en-US" sz="1600" b="1" i="1" dirty="0" smtClean="0"/>
              <a:t> </a:t>
            </a:r>
            <a:r>
              <a:rPr lang="en-US" sz="1600" b="1" dirty="0" smtClean="0"/>
              <a:t>and </a:t>
            </a:r>
            <a:r>
              <a:rPr lang="en-US" sz="1600" b="1" i="1" dirty="0" smtClean="0">
                <a:latin typeface="Symbol" pitchFamily="18" charset="2"/>
              </a:rPr>
              <a:t>t</a:t>
            </a:r>
            <a:r>
              <a:rPr lang="en-US" sz="1600" b="1" i="1" baseline="-25000" dirty="0" smtClean="0"/>
              <a:t>0</a:t>
            </a:r>
          </a:p>
          <a:p>
            <a:pPr lvl="1"/>
            <a:r>
              <a:rPr lang="en-US" sz="1600" b="1" dirty="0" smtClean="0"/>
              <a:t>Measurements of the CNM effects in </a:t>
            </a:r>
            <a:r>
              <a:rPr lang="en-US" sz="1600" b="1" i="1" dirty="0" err="1" smtClean="0"/>
              <a:t>d</a:t>
            </a:r>
            <a:r>
              <a:rPr lang="en-US" sz="1600" b="1" dirty="0" err="1" smtClean="0"/>
              <a:t>+Au</a:t>
            </a:r>
            <a:endParaRPr lang="en-US" sz="1600" b="1" dirty="0" smtClean="0"/>
          </a:p>
          <a:p>
            <a:pPr lvl="2"/>
            <a:r>
              <a:rPr lang="en-US" sz="1600" b="1" dirty="0" smtClean="0"/>
              <a:t>Non-linear density dependence of shadowing from J/</a:t>
            </a:r>
            <a:r>
              <a:rPr lang="en-US" sz="1600" b="1" dirty="0" smtClean="0">
                <a:latin typeface="Symbol" pitchFamily="18" charset="2"/>
              </a:rPr>
              <a:t>y</a:t>
            </a:r>
            <a:endParaRPr lang="en-US" sz="1600" b="1" dirty="0" smtClean="0"/>
          </a:p>
          <a:p>
            <a:pPr lvl="2"/>
            <a:r>
              <a:rPr lang="en-US" sz="1600" b="1" dirty="0" smtClean="0"/>
              <a:t>Low-</a:t>
            </a:r>
            <a:r>
              <a:rPr lang="en-US" sz="1600" b="1" i="1" dirty="0" smtClean="0"/>
              <a:t>x</a:t>
            </a:r>
            <a:r>
              <a:rPr lang="en-US" sz="1600" b="1" dirty="0" smtClean="0"/>
              <a:t> suppression from forward di-hadron correlations</a:t>
            </a:r>
          </a:p>
          <a:p>
            <a:pPr lvl="1"/>
            <a:r>
              <a:rPr lang="en-US" sz="1600" b="1" i="1" dirty="0" smtClean="0"/>
              <a:t>Measurements of triangular flow v</a:t>
            </a:r>
            <a:r>
              <a:rPr lang="en-US" sz="1600" b="1" i="1" baseline="-25000" dirty="0" smtClean="0"/>
              <a:t>3</a:t>
            </a:r>
          </a:p>
          <a:p>
            <a:pPr lvl="2"/>
            <a:r>
              <a:rPr lang="en-US" sz="1600" b="1" dirty="0" smtClean="0"/>
              <a:t>Disentangle initial state from </a:t>
            </a:r>
            <a:r>
              <a:rPr lang="en-US" sz="1600" b="1" dirty="0" smtClean="0">
                <a:latin typeface="Symbol" pitchFamily="18" charset="2"/>
              </a:rPr>
              <a:t>h</a:t>
            </a:r>
            <a:r>
              <a:rPr lang="en-US" sz="1600" b="1" dirty="0" smtClean="0"/>
              <a:t>/</a:t>
            </a:r>
            <a:r>
              <a:rPr lang="en-US" sz="1600" b="1" dirty="0" smtClean="0">
                <a:latin typeface="+mj-lt"/>
              </a:rPr>
              <a:t>s</a:t>
            </a:r>
          </a:p>
          <a:p>
            <a:pPr lvl="1"/>
            <a:r>
              <a:rPr lang="en-US" sz="1600" b="1" dirty="0" smtClean="0"/>
              <a:t>Detailed measurements of the energy loss</a:t>
            </a:r>
          </a:p>
          <a:p>
            <a:pPr lvl="2"/>
            <a:r>
              <a:rPr lang="en-US" sz="1600" b="1" dirty="0" smtClean="0"/>
              <a:t>Cubic path-length dependence</a:t>
            </a:r>
          </a:p>
          <a:p>
            <a:pPr lvl="1"/>
            <a:r>
              <a:rPr lang="en-US" sz="1600" b="1" dirty="0" smtClean="0"/>
              <a:t>Energy Scan</a:t>
            </a:r>
          </a:p>
          <a:p>
            <a:pPr lvl="2"/>
            <a:r>
              <a:rPr lang="en-US" sz="1600" b="1" i="1" dirty="0" smtClean="0"/>
              <a:t>v</a:t>
            </a:r>
            <a:r>
              <a:rPr lang="en-US" sz="1600" b="1" i="1" baseline="-25000" dirty="0" smtClean="0"/>
              <a:t>2</a:t>
            </a:r>
            <a:r>
              <a:rPr lang="en-US" sz="1600" b="1" i="1" dirty="0" smtClean="0"/>
              <a:t> </a:t>
            </a:r>
            <a:r>
              <a:rPr lang="en-US" sz="1600" b="1" dirty="0" smtClean="0"/>
              <a:t>saturation     39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  <a:p>
            <a:pPr lvl="2"/>
            <a:r>
              <a:rPr lang="en-US" sz="1600" b="1" i="1" dirty="0" smtClean="0"/>
              <a:t>R</a:t>
            </a:r>
            <a:r>
              <a:rPr lang="en-US" sz="1600" b="1" i="1" baseline="-25000" dirty="0" smtClean="0"/>
              <a:t>AA</a:t>
            </a:r>
            <a:r>
              <a:rPr lang="en-US" sz="1600" b="1" dirty="0" smtClean="0"/>
              <a:t> suppressed also at 39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705600" y="5410200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eestyle Script" pitchFamily="66" charset="0"/>
              </a:rPr>
              <a:t>Thank you!</a:t>
            </a:r>
            <a:endParaRPr lang="en-US" sz="3200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3048000" y="6477000"/>
            <a:ext cx="2895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Erice 2011</a:t>
            </a:r>
            <a:endParaRPr lang="en-US"/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-52388" y="1330584"/>
            <a:ext cx="9196388" cy="5527416"/>
            <a:chOff x="-33" y="585"/>
            <a:chExt cx="5793" cy="378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5"/>
              <a:ext cx="5760" cy="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76" y="745"/>
              <a:ext cx="4992" cy="1056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76" y="765"/>
              <a:ext cx="4992" cy="1056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>
              <a:off x="2016" y="1945"/>
              <a:ext cx="192" cy="28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016" y="2233"/>
              <a:ext cx="48" cy="3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rc 7"/>
            <p:cNvSpPr>
              <a:spLocks/>
            </p:cNvSpPr>
            <p:nvPr/>
          </p:nvSpPr>
          <p:spPr bwMode="auto">
            <a:xfrm>
              <a:off x="2016" y="1753"/>
              <a:ext cx="192" cy="192"/>
            </a:xfrm>
            <a:custGeom>
              <a:avLst/>
              <a:gdLst>
                <a:gd name="T0" fmla="*/ 0 w 21600"/>
                <a:gd name="T1" fmla="*/ 0 h 25397"/>
                <a:gd name="T2" fmla="*/ 2147483647 w 21600"/>
                <a:gd name="T3" fmla="*/ 2147483647 h 25397"/>
                <a:gd name="T4" fmla="*/ 0 w 21600"/>
                <a:gd name="T5" fmla="*/ 2147483647 h 253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397"/>
                <a:gd name="T11" fmla="*/ 21600 w 21600"/>
                <a:gd name="T12" fmla="*/ 25397 h 253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397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73"/>
                    <a:pt x="21487" y="24143"/>
                    <a:pt x="21263" y="25396"/>
                  </a:cubicBezTo>
                </a:path>
                <a:path w="21600" h="25397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73"/>
                    <a:pt x="21487" y="24143"/>
                    <a:pt x="21263" y="253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208" y="1808"/>
              <a:ext cx="340" cy="144"/>
            </a:xfrm>
            <a:custGeom>
              <a:avLst/>
              <a:gdLst>
                <a:gd name="T0" fmla="*/ 0 w 288"/>
                <a:gd name="T1" fmla="*/ 2147483647 h 144"/>
                <a:gd name="T2" fmla="*/ 2147483647 w 288"/>
                <a:gd name="T3" fmla="*/ 2147483647 h 144"/>
                <a:gd name="T4" fmla="*/ 2147483647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24" y="108"/>
                    <a:pt x="48" y="72"/>
                    <a:pt x="96" y="48"/>
                  </a:cubicBezTo>
                  <a:cubicBezTo>
                    <a:pt x="144" y="24"/>
                    <a:pt x="256" y="8"/>
                    <a:pt x="288" y="0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rot="20365824" flipH="1">
              <a:off x="803" y="2447"/>
              <a:ext cx="147" cy="84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75" y="2223"/>
              <a:ext cx="462" cy="2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rot="855002" flipV="1">
              <a:off x="640" y="2379"/>
              <a:ext cx="17" cy="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672" y="237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rot="855002" flipV="1">
              <a:off x="94" y="2198"/>
              <a:ext cx="95" cy="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rot="855002" flipV="1">
              <a:off x="28" y="2165"/>
              <a:ext cx="95" cy="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rot="-741322">
              <a:off x="28" y="2222"/>
              <a:ext cx="5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rot="-369779">
              <a:off x="126" y="2170"/>
              <a:ext cx="69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rot="344547">
              <a:off x="650" y="2410"/>
              <a:ext cx="17" cy="217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656" y="2626"/>
              <a:ext cx="64" cy="87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720" y="2713"/>
              <a:ext cx="672" cy="48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1392" y="3193"/>
              <a:ext cx="192" cy="9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1584" y="3289"/>
              <a:ext cx="2016" cy="9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3552" y="3385"/>
              <a:ext cx="48" cy="6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 rot="183840">
              <a:off x="2880" y="3385"/>
              <a:ext cx="192" cy="4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 rot="183840">
              <a:off x="3216" y="3408"/>
              <a:ext cx="192" cy="4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rot="216884" flipH="1">
              <a:off x="3408" y="3443"/>
              <a:ext cx="161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rot="216884" flipH="1">
              <a:off x="3072" y="3414"/>
              <a:ext cx="96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rot="216884" flipH="1">
              <a:off x="3169" y="3383"/>
              <a:ext cx="48" cy="4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rot="274163" flipH="1">
              <a:off x="3216" y="3388"/>
              <a:ext cx="240" cy="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rot="216884" flipH="1" flipV="1">
              <a:off x="3452" y="3391"/>
              <a:ext cx="48" cy="4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rot="-318485" flipH="1" flipV="1">
              <a:off x="1776" y="2329"/>
              <a:ext cx="240" cy="144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H="1">
              <a:off x="1584" y="2343"/>
              <a:ext cx="192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H="1" flipV="1">
              <a:off x="1488" y="2297"/>
              <a:ext cx="96" cy="4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1440" y="2251"/>
              <a:ext cx="96" cy="48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H="1">
              <a:off x="2016" y="2617"/>
              <a:ext cx="144" cy="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H="1">
              <a:off x="2064" y="2425"/>
              <a:ext cx="192" cy="24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H="1">
              <a:off x="2160" y="2521"/>
              <a:ext cx="96" cy="9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H="1">
              <a:off x="2160" y="2521"/>
              <a:ext cx="240" cy="9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 rot="20674670" flipH="1">
              <a:off x="2352" y="2473"/>
              <a:ext cx="96" cy="4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rot="21278497" flipH="1">
              <a:off x="2399" y="2412"/>
              <a:ext cx="248" cy="9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rot="1243533" flipH="1" flipV="1">
              <a:off x="2009" y="2470"/>
              <a:ext cx="58" cy="4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H="1" flipV="1">
              <a:off x="1968" y="2089"/>
              <a:ext cx="48" cy="144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rot="13263285" flipV="1">
              <a:off x="833" y="2301"/>
              <a:ext cx="136" cy="101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 rot="4257526">
              <a:off x="1180" y="2258"/>
              <a:ext cx="4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rot="21414741" flipH="1">
              <a:off x="980" y="2326"/>
              <a:ext cx="179" cy="31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45"/>
            <p:cNvSpPr txBox="1">
              <a:spLocks noChangeArrowheads="1"/>
            </p:cNvSpPr>
            <p:nvPr/>
          </p:nvSpPr>
          <p:spPr bwMode="auto">
            <a:xfrm>
              <a:off x="2640" y="1018"/>
              <a:ext cx="7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RHIC</a:t>
              </a:r>
            </a:p>
          </p:txBody>
        </p:sp>
        <p:sp>
          <p:nvSpPr>
            <p:cNvPr id="51" name="Text Box 46"/>
            <p:cNvSpPr txBox="1">
              <a:spLocks noChangeArrowheads="1"/>
            </p:cNvSpPr>
            <p:nvPr/>
          </p:nvSpPr>
          <p:spPr bwMode="auto">
            <a:xfrm>
              <a:off x="936" y="2069"/>
              <a:ext cx="4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NSRL</a:t>
              </a:r>
            </a:p>
          </p:txBody>
        </p:sp>
        <p:sp>
          <p:nvSpPr>
            <p:cNvPr id="52" name="Text Box 47"/>
            <p:cNvSpPr txBox="1">
              <a:spLocks noChangeArrowheads="1"/>
            </p:cNvSpPr>
            <p:nvPr/>
          </p:nvSpPr>
          <p:spPr bwMode="auto">
            <a:xfrm>
              <a:off x="-33" y="2000"/>
              <a:ext cx="4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LINAC</a:t>
              </a:r>
            </a:p>
          </p:txBody>
        </p:sp>
        <p:sp>
          <p:nvSpPr>
            <p:cNvPr id="53" name="Text Box 48"/>
            <p:cNvSpPr txBox="1">
              <a:spLocks noChangeArrowheads="1"/>
            </p:cNvSpPr>
            <p:nvPr/>
          </p:nvSpPr>
          <p:spPr bwMode="auto">
            <a:xfrm>
              <a:off x="612" y="2190"/>
              <a:ext cx="4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Booster</a:t>
              </a:r>
            </a:p>
          </p:txBody>
        </p:sp>
        <p:sp>
          <p:nvSpPr>
            <p:cNvPr id="54" name="Text Box 49"/>
            <p:cNvSpPr txBox="1">
              <a:spLocks noChangeArrowheads="1"/>
            </p:cNvSpPr>
            <p:nvPr/>
          </p:nvSpPr>
          <p:spPr bwMode="auto">
            <a:xfrm>
              <a:off x="1220" y="2448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AGS</a:t>
              </a:r>
            </a:p>
          </p:txBody>
        </p:sp>
        <p:sp>
          <p:nvSpPr>
            <p:cNvPr id="55" name="Text Box 50"/>
            <p:cNvSpPr txBox="1">
              <a:spLocks noChangeArrowheads="1"/>
            </p:cNvSpPr>
            <p:nvPr/>
          </p:nvSpPr>
          <p:spPr bwMode="auto">
            <a:xfrm>
              <a:off x="2898" y="3193"/>
              <a:ext cx="5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Tandems</a:t>
              </a: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 rot="219660">
              <a:off x="2256" y="1753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 rot="3112852">
              <a:off x="567" y="1355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 rot="-771096">
              <a:off x="4932" y="1591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 rot="1180436">
              <a:off x="5182" y="989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 rot="181585">
              <a:off x="3545" y="735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 rot="-581619">
              <a:off x="1574" y="821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62" name="Text Box 57"/>
            <p:cNvSpPr txBox="1">
              <a:spLocks noChangeArrowheads="1"/>
            </p:cNvSpPr>
            <p:nvPr/>
          </p:nvSpPr>
          <p:spPr bwMode="auto">
            <a:xfrm>
              <a:off x="2400" y="1801"/>
              <a:ext cx="77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800" b="1" u="sng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STAR</a:t>
              </a:r>
            </a:p>
            <a:p>
              <a:pPr eaLnBrk="1" hangingPunct="1"/>
              <a:r>
                <a:rPr lang="en-US" sz="1600" b="1">
                  <a:solidFill>
                    <a:srgbClr val="FFFF00"/>
                  </a:solidFill>
                  <a:latin typeface="Times New Roman" pitchFamily="18" charset="0"/>
                  <a:ea typeface="ＭＳ Ｐゴシック" pitchFamily="34" charset="-128"/>
                </a:rPr>
                <a:t>6:00 o’clock</a:t>
              </a:r>
            </a:p>
          </p:txBody>
        </p:sp>
        <p:sp>
          <p:nvSpPr>
            <p:cNvPr id="63" name="Text Box 58"/>
            <p:cNvSpPr txBox="1">
              <a:spLocks noChangeArrowheads="1"/>
            </p:cNvSpPr>
            <p:nvPr/>
          </p:nvSpPr>
          <p:spPr bwMode="auto">
            <a:xfrm>
              <a:off x="96" y="1465"/>
              <a:ext cx="77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800" b="1" u="sng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PHENIX</a:t>
              </a:r>
            </a:p>
            <a:p>
              <a:pPr eaLnBrk="1" hangingPunct="1"/>
              <a:r>
                <a:rPr lang="en-US" sz="1600" b="1">
                  <a:solidFill>
                    <a:srgbClr val="FFFF00"/>
                  </a:solidFill>
                  <a:latin typeface="Times New Roman" pitchFamily="18" charset="0"/>
                  <a:ea typeface="ＭＳ Ｐゴシック" pitchFamily="34" charset="-128"/>
                </a:rPr>
                <a:t>8:00 o’clock</a:t>
              </a:r>
            </a:p>
          </p:txBody>
        </p:sp>
        <p:sp>
          <p:nvSpPr>
            <p:cNvPr id="64" name="Text Box 59"/>
            <p:cNvSpPr txBox="1">
              <a:spLocks noChangeArrowheads="1"/>
            </p:cNvSpPr>
            <p:nvPr/>
          </p:nvSpPr>
          <p:spPr bwMode="auto">
            <a:xfrm>
              <a:off x="1369" y="878"/>
              <a:ext cx="83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(PHOBOS)</a:t>
              </a:r>
            </a:p>
            <a:p>
              <a:pPr eaLnBrk="1" hangingPunct="1"/>
              <a:r>
                <a:rPr lang="en-US" sz="1600" b="1">
                  <a:solidFill>
                    <a:srgbClr val="FFFF00"/>
                  </a:solidFill>
                  <a:latin typeface="Times New Roman" pitchFamily="18" charset="0"/>
                  <a:ea typeface="ＭＳ Ｐゴシック" pitchFamily="34" charset="-128"/>
                </a:rPr>
                <a:t>10:00 o’clock</a:t>
              </a:r>
            </a:p>
          </p:txBody>
        </p:sp>
        <p:sp>
          <p:nvSpPr>
            <p:cNvPr id="65" name="Text Box 60"/>
            <p:cNvSpPr txBox="1">
              <a:spLocks noChangeArrowheads="1"/>
            </p:cNvSpPr>
            <p:nvPr/>
          </p:nvSpPr>
          <p:spPr bwMode="auto">
            <a:xfrm>
              <a:off x="3337" y="793"/>
              <a:ext cx="83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600" b="1" u="sng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Jet Target</a:t>
              </a:r>
            </a:p>
            <a:p>
              <a:pPr eaLnBrk="1" hangingPunct="1"/>
              <a:r>
                <a:rPr lang="en-US" sz="1600" b="1">
                  <a:solidFill>
                    <a:srgbClr val="FFFF00"/>
                  </a:solidFill>
                  <a:latin typeface="Times New Roman" pitchFamily="18" charset="0"/>
                  <a:ea typeface="ＭＳ Ｐゴシック" pitchFamily="34" charset="-128"/>
                </a:rPr>
                <a:t>12:00 o’clock</a:t>
              </a:r>
            </a:p>
          </p:txBody>
        </p:sp>
        <p:sp>
          <p:nvSpPr>
            <p:cNvPr id="66" name="Text Box 61"/>
            <p:cNvSpPr txBox="1">
              <a:spLocks noChangeArrowheads="1"/>
            </p:cNvSpPr>
            <p:nvPr/>
          </p:nvSpPr>
          <p:spPr bwMode="auto">
            <a:xfrm>
              <a:off x="4877" y="1632"/>
              <a:ext cx="7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600" b="1" u="sng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RF</a:t>
              </a:r>
            </a:p>
            <a:p>
              <a:pPr eaLnBrk="1" hangingPunct="1"/>
              <a:r>
                <a:rPr lang="en-US" sz="1600" b="1">
                  <a:solidFill>
                    <a:srgbClr val="FFFF00"/>
                  </a:solidFill>
                  <a:latin typeface="Times New Roman" pitchFamily="18" charset="0"/>
                  <a:ea typeface="ＭＳ Ｐゴシック" pitchFamily="34" charset="-128"/>
                </a:rPr>
                <a:t>4:00 o’clock</a:t>
              </a:r>
            </a:p>
          </p:txBody>
        </p:sp>
        <p:sp>
          <p:nvSpPr>
            <p:cNvPr id="67" name="Text Box 62"/>
            <p:cNvSpPr txBox="1">
              <a:spLocks noChangeArrowheads="1"/>
            </p:cNvSpPr>
            <p:nvPr/>
          </p:nvSpPr>
          <p:spPr bwMode="auto">
            <a:xfrm>
              <a:off x="4460" y="978"/>
              <a:ext cx="7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AnDy</a:t>
              </a:r>
            </a:p>
            <a:p>
              <a:pPr eaLnBrk="1" hangingPunct="1"/>
              <a:r>
                <a:rPr lang="en-US" sz="1600" b="1">
                  <a:solidFill>
                    <a:srgbClr val="FFFF00"/>
                  </a:solidFill>
                  <a:latin typeface="Times New Roman" pitchFamily="18" charset="0"/>
                  <a:ea typeface="ＭＳ Ｐゴシック" pitchFamily="34" charset="-128"/>
                </a:rPr>
                <a:t>2:00 o’clock</a:t>
              </a:r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527" y="2357"/>
              <a:ext cx="139" cy="63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auto">
            <a:xfrm>
              <a:off x="658" y="2345"/>
              <a:ext cx="298" cy="105"/>
            </a:xfrm>
            <a:prstGeom prst="ellips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816" y="2360"/>
              <a:ext cx="1248" cy="47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445" y="2303"/>
              <a:ext cx="155" cy="68"/>
            </a:xfrm>
            <a:custGeom>
              <a:avLst/>
              <a:gdLst>
                <a:gd name="T0" fmla="*/ 0 w 126"/>
                <a:gd name="T1" fmla="*/ 2147483647 h 67"/>
                <a:gd name="T2" fmla="*/ 2147483647 w 126"/>
                <a:gd name="T3" fmla="*/ 2147483647 h 67"/>
                <a:gd name="T4" fmla="*/ 2147483647 w 126"/>
                <a:gd name="T5" fmla="*/ 2147483647 h 67"/>
                <a:gd name="T6" fmla="*/ 2147483647 w 126"/>
                <a:gd name="T7" fmla="*/ 0 h 67"/>
                <a:gd name="T8" fmla="*/ 0 w 126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67"/>
                <a:gd name="T17" fmla="*/ 126 w 126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67">
                  <a:moveTo>
                    <a:pt x="0" y="24"/>
                  </a:moveTo>
                  <a:lnTo>
                    <a:pt x="93" y="67"/>
                  </a:lnTo>
                  <a:lnTo>
                    <a:pt x="126" y="45"/>
                  </a:lnTo>
                  <a:lnTo>
                    <a:pt x="3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72" name="Text Box 70"/>
            <p:cNvSpPr txBox="1">
              <a:spLocks noChangeArrowheads="1"/>
            </p:cNvSpPr>
            <p:nvPr/>
          </p:nvSpPr>
          <p:spPr bwMode="auto">
            <a:xfrm>
              <a:off x="348" y="2112"/>
              <a:ext cx="3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  <a:ea typeface="ＭＳ Ｐゴシック" pitchFamily="34" charset="-128"/>
                </a:rPr>
                <a:t>EBIS</a:t>
              </a:r>
            </a:p>
          </p:txBody>
        </p:sp>
      </p:grpSp>
      <p:sp>
        <p:nvSpPr>
          <p:cNvPr id="75" name="Title 6"/>
          <p:cNvSpPr txBox="1">
            <a:spLocks/>
          </p:cNvSpPr>
          <p:nvPr/>
        </p:nvSpPr>
        <p:spPr>
          <a:xfrm>
            <a:off x="0" y="0"/>
            <a:ext cx="9296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dirty="0" smtClean="0"/>
              <a:t>Relativistic Heavy Ion Collider</a:t>
            </a:r>
            <a:r>
              <a:rPr lang="en-US" sz="2800" i="0" dirty="0" smtClean="0"/>
              <a:t/>
            </a:r>
            <a:br>
              <a:rPr lang="en-US" sz="2800" i="0" dirty="0" smtClean="0"/>
            </a:br>
            <a:r>
              <a:rPr lang="en-US" sz="2800" dirty="0" smtClean="0"/>
              <a:t>1 of 2 </a:t>
            </a:r>
            <a:r>
              <a:rPr lang="en-US" sz="2800" dirty="0" smtClean="0">
                <a:solidFill>
                  <a:srgbClr val="0000CC"/>
                </a:solidFill>
              </a:rPr>
              <a:t>ion colliders </a:t>
            </a:r>
            <a:r>
              <a:rPr lang="en-US" sz="2800" dirty="0" smtClean="0"/>
              <a:t>(other is LHC), </a:t>
            </a:r>
            <a:r>
              <a:rPr lang="en-US" sz="2800" dirty="0" smtClean="0">
                <a:solidFill>
                  <a:srgbClr val="FF0000"/>
                </a:solidFill>
              </a:rPr>
              <a:t>only polarized p-p collider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572000" y="3512242"/>
            <a:ext cx="4648200" cy="283154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71000">
                <a:srgbClr val="FFFF00">
                  <a:tint val="44500"/>
                  <a:satMod val="160000"/>
                  <a:alpha val="5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Relativistic </a:t>
            </a:r>
            <a:r>
              <a:rPr lang="en-US" b="1" u="sng" dirty="0">
                <a:solidFill>
                  <a:srgbClr val="FF0000"/>
                </a:solidFill>
              </a:rPr>
              <a:t>Heavy Ion Collider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2 </a:t>
            </a:r>
            <a:r>
              <a:rPr lang="en-US" sz="1600" b="1" i="1" dirty="0">
                <a:solidFill>
                  <a:srgbClr val="FF0000"/>
                </a:solidFill>
              </a:rPr>
              <a:t>superconducting 3.8 km rings</a:t>
            </a:r>
          </a:p>
          <a:p>
            <a:r>
              <a:rPr lang="en-US" sz="1600" b="1" i="1" dirty="0">
                <a:solidFill>
                  <a:srgbClr val="FF0000"/>
                </a:solidFill>
              </a:rPr>
              <a:t>2 large experiments</a:t>
            </a:r>
          </a:p>
          <a:p>
            <a:r>
              <a:rPr lang="en-US" sz="1600" b="1" i="1" dirty="0">
                <a:solidFill>
                  <a:srgbClr val="FF0000"/>
                </a:solidFill>
              </a:rPr>
              <a:t>100 </a:t>
            </a:r>
            <a:r>
              <a:rPr lang="en-US" sz="1600" b="1" i="1" dirty="0" err="1">
                <a:solidFill>
                  <a:srgbClr val="FF0000"/>
                </a:solidFill>
              </a:rPr>
              <a:t>GeV</a:t>
            </a:r>
            <a:r>
              <a:rPr lang="en-US" sz="1600" b="1" i="1" dirty="0">
                <a:solidFill>
                  <a:srgbClr val="FF0000"/>
                </a:solidFill>
              </a:rPr>
              <a:t>/nucleon Au</a:t>
            </a:r>
          </a:p>
          <a:p>
            <a:r>
              <a:rPr lang="en-US" sz="1600" b="1" i="1" dirty="0">
                <a:solidFill>
                  <a:srgbClr val="FF0000"/>
                </a:solidFill>
              </a:rPr>
              <a:t>250 </a:t>
            </a:r>
            <a:r>
              <a:rPr lang="en-US" sz="1600" b="1" i="1" dirty="0" err="1">
                <a:solidFill>
                  <a:srgbClr val="FF0000"/>
                </a:solidFill>
              </a:rPr>
              <a:t>GeV</a:t>
            </a:r>
            <a:r>
              <a:rPr lang="en-US" sz="1600" b="1" i="1" dirty="0">
                <a:solidFill>
                  <a:srgbClr val="FF0000"/>
                </a:solidFill>
              </a:rPr>
              <a:t> polarized protons</a:t>
            </a:r>
          </a:p>
          <a:p>
            <a:r>
              <a:rPr lang="en-US" sz="1600" b="1" i="1" dirty="0">
                <a:solidFill>
                  <a:srgbClr val="FF0000"/>
                </a:solidFill>
              </a:rPr>
              <a:t>Performance defined by</a:t>
            </a:r>
          </a:p>
          <a:p>
            <a:pPr lvl="1"/>
            <a:r>
              <a:rPr lang="en-US" sz="1600" b="1" i="1" dirty="0">
                <a:solidFill>
                  <a:srgbClr val="FF0000"/>
                </a:solidFill>
              </a:rPr>
              <a:t>1. Luminosity L</a:t>
            </a:r>
          </a:p>
          <a:p>
            <a:pPr lvl="1"/>
            <a:r>
              <a:rPr lang="en-US" sz="1600" b="1" i="1" dirty="0">
                <a:solidFill>
                  <a:srgbClr val="FF0000"/>
                </a:solidFill>
              </a:rPr>
              <a:t>2. Proton polarization P</a:t>
            </a:r>
          </a:p>
          <a:p>
            <a:pPr lvl="1"/>
            <a:r>
              <a:rPr lang="en-US" sz="1600" b="1" i="1" dirty="0">
                <a:solidFill>
                  <a:srgbClr val="FF0000"/>
                </a:solidFill>
              </a:rPr>
              <a:t>3. </a:t>
            </a:r>
            <a:r>
              <a:rPr lang="en-US" sz="1600" b="1" i="1" dirty="0" smtClean="0">
                <a:solidFill>
                  <a:srgbClr val="FF0000"/>
                </a:solidFill>
              </a:rPr>
              <a:t>Versatility  (</a:t>
            </a:r>
            <a:r>
              <a:rPr lang="fr-FR" sz="1600" b="1" i="1" dirty="0" smtClean="0">
                <a:solidFill>
                  <a:srgbClr val="FF0000"/>
                </a:solidFill>
              </a:rPr>
              <a:t>Au-Au</a:t>
            </a:r>
            <a:r>
              <a:rPr lang="fr-FR" sz="1600" b="1" i="1" dirty="0">
                <a:solidFill>
                  <a:srgbClr val="FF0000"/>
                </a:solidFill>
              </a:rPr>
              <a:t>, d-Au, </a:t>
            </a:r>
            <a:r>
              <a:rPr lang="fr-FR" sz="1600" b="1" i="1" dirty="0" err="1">
                <a:solidFill>
                  <a:srgbClr val="FF0000"/>
                </a:solidFill>
              </a:rPr>
              <a:t>Cu-Cu</a:t>
            </a:r>
            <a:r>
              <a:rPr lang="fr-FR" sz="1600" b="1" i="1" dirty="0">
                <a:solidFill>
                  <a:srgbClr val="FF0000"/>
                </a:solidFill>
              </a:rPr>
              <a:t>, </a:t>
            </a:r>
            <a:r>
              <a:rPr lang="fr-FR" sz="1600" b="1" i="1" dirty="0" err="1">
                <a:solidFill>
                  <a:srgbClr val="FF0000"/>
                </a:solidFill>
              </a:rPr>
              <a:t>polarized</a:t>
            </a:r>
            <a:r>
              <a:rPr lang="fr-FR" sz="1600" b="1" i="1" dirty="0">
                <a:solidFill>
                  <a:srgbClr val="FF0000"/>
                </a:solidFill>
              </a:rPr>
              <a:t> p-p (</a:t>
            </a:r>
            <a:r>
              <a:rPr lang="fr-FR" sz="1600" b="1" i="1" dirty="0" err="1">
                <a:solidFill>
                  <a:srgbClr val="FF0000"/>
                </a:solidFill>
              </a:rPr>
              <a:t>so</a:t>
            </a:r>
            <a:r>
              <a:rPr lang="fr-FR" sz="1600" b="1" i="1" dirty="0">
                <a:solidFill>
                  <a:srgbClr val="FF0000"/>
                </a:solidFill>
              </a:rPr>
              <a:t> </a:t>
            </a:r>
            <a:r>
              <a:rPr lang="fr-FR" sz="1600" b="1" i="1" dirty="0" smtClean="0">
                <a:solidFill>
                  <a:srgbClr val="FF0000"/>
                </a:solidFill>
              </a:rPr>
              <a:t>far) </a:t>
            </a:r>
            <a:r>
              <a:rPr lang="en-US" sz="1600" b="1" i="1" dirty="0" smtClean="0">
                <a:solidFill>
                  <a:srgbClr val="FF0000"/>
                </a:solidFill>
              </a:rPr>
              <a:t>12 </a:t>
            </a:r>
            <a:r>
              <a:rPr lang="en-US" sz="1600" b="1" i="1" dirty="0">
                <a:solidFill>
                  <a:srgbClr val="FF0000"/>
                </a:solidFill>
              </a:rPr>
              <a:t>different energies (so far)</a:t>
            </a:r>
          </a:p>
        </p:txBody>
      </p:sp>
    </p:spTree>
    <p:extLst>
      <p:ext uri="{BB962C8B-B14F-4D97-AF65-F5344CB8AC3E}">
        <p14:creationId xmlns:p14="http://schemas.microsoft.com/office/powerpoint/2010/main" val="873225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RHIC </a:t>
            </a:r>
            <a:r>
              <a:rPr lang="en-US" dirty="0" smtClean="0">
                <a:solidFill>
                  <a:srgbClr val="FF0000"/>
                </a:solidFill>
              </a:rPr>
              <a:t>luminosity </a:t>
            </a:r>
            <a:r>
              <a:rPr lang="en-US" dirty="0">
                <a:solidFill>
                  <a:srgbClr val="FF0000"/>
                </a:solidFill>
              </a:rPr>
              <a:t>evolution to 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038599" cy="389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99" y="5794708"/>
            <a:ext cx="411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&lt;L&gt; = 15x </a:t>
            </a:r>
            <a:r>
              <a:rPr lang="en-US" b="1" dirty="0" smtClean="0">
                <a:solidFill>
                  <a:srgbClr val="FF0000"/>
                </a:solidFill>
              </a:rPr>
              <a:t>design in 2011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About </a:t>
            </a:r>
            <a:r>
              <a:rPr lang="en-US" b="1" dirty="0">
                <a:solidFill>
                  <a:srgbClr val="FF0000"/>
                </a:solidFill>
              </a:rPr>
              <a:t>2x </a:t>
            </a:r>
            <a:r>
              <a:rPr lang="en-US" b="1" dirty="0" smtClean="0">
                <a:solidFill>
                  <a:srgbClr val="FF0000"/>
                </a:solidFill>
              </a:rPr>
              <a:t>increase in </a:t>
            </a:r>
            <a:r>
              <a:rPr lang="en-US" b="1" dirty="0">
                <a:solidFill>
                  <a:srgbClr val="FF0000"/>
                </a:solidFill>
              </a:rPr>
              <a:t>Lint/week </a:t>
            </a:r>
            <a:r>
              <a:rPr lang="en-US" b="1" dirty="0" smtClean="0">
                <a:solidFill>
                  <a:srgbClr val="FF0000"/>
                </a:solidFill>
              </a:rPr>
              <a:t>each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Rate of progress will </a:t>
            </a:r>
            <a:r>
              <a:rPr lang="en-US" dirty="0" smtClean="0"/>
              <a:t>slowdown </a:t>
            </a:r>
            <a:r>
              <a:rPr lang="en-US" dirty="0"/>
              <a:t>– burn </a:t>
            </a:r>
            <a:r>
              <a:rPr lang="en-US" dirty="0" smtClean="0"/>
              <a:t> off  50</a:t>
            </a:r>
            <a:r>
              <a:rPr lang="en-US" dirty="0"/>
              <a:t>% </a:t>
            </a:r>
            <a:r>
              <a:rPr lang="en-US" dirty="0" smtClean="0"/>
              <a:t>of beam </a:t>
            </a:r>
            <a:r>
              <a:rPr lang="en-US" dirty="0"/>
              <a:t>in collisions already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629" y="4963711"/>
            <a:ext cx="4288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</a:t>
            </a:r>
            <a:r>
              <a:rPr lang="en-US" sz="2400" b="1" baseline="-25000" dirty="0"/>
              <a:t>NN</a:t>
            </a:r>
            <a:r>
              <a:rPr lang="en-US" sz="2400" b="1" dirty="0"/>
              <a:t> = L 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N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dirty="0"/>
              <a:t>(= luminosity for beam of nucleons, not ions)</a:t>
            </a:r>
          </a:p>
        </p:txBody>
      </p:sp>
      <p:pic>
        <p:nvPicPr>
          <p:cNvPr id="7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79" y="838200"/>
            <a:ext cx="4045496" cy="389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1" y="5181600"/>
            <a:ext cx="426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&lt;P&gt; increased from 37%</a:t>
            </a:r>
            <a:br>
              <a:rPr lang="en-US" sz="24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</a:b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to 46% at 250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GeV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 in Run-11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ea typeface="ヒラギノ角ゴ Pro W3" charset="-128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Arial" pitchFamily="34" charset="0"/>
                <a:ea typeface="ヒラギノ角ゴ Pro W3" charset="-128"/>
              </a:rPr>
            </a:br>
            <a:r>
              <a:rPr lang="en-US" dirty="0">
                <a:latin typeface="Arial" pitchFamily="34" charset="0"/>
                <a:ea typeface="ヒラギノ角ゴ Pro W3" charset="-128"/>
              </a:rPr>
              <a:t>still significant effort needed</a:t>
            </a:r>
            <a:br>
              <a:rPr lang="en-US" dirty="0">
                <a:latin typeface="Arial" pitchFamily="34" charset="0"/>
                <a:ea typeface="ヒラギノ角ゴ Pro W3" charset="-128"/>
              </a:rPr>
            </a:br>
            <a:r>
              <a:rPr lang="en-US" dirty="0">
                <a:latin typeface="Arial" pitchFamily="34" charset="0"/>
                <a:ea typeface="ヒラギノ角ゴ Pro W3" charset="-128"/>
              </a:rPr>
              <a:t>to reach goal of 70%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21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"/>
            <a:ext cx="9296400" cy="646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6453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296400" cy="660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12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296400" cy="575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954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DEB7-094F-41CA-B98F-80338D8B217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329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ant proposal">
  <a:themeElements>
    <a:clrScheme name="Grant proposa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Grant 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ant proposa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proposa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proposa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proposa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proposa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proposa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proposa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nt proposa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nt proposa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nt proposa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nt proposa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nt proposa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6511</TotalTime>
  <Words>1524</Words>
  <Application>Microsoft Office PowerPoint</Application>
  <PresentationFormat>On-screen Show (4:3)</PresentationFormat>
  <Paragraphs>298</Paragraphs>
  <Slides>34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1_Grant proposal</vt:lpstr>
      <vt:lpstr>Equation</vt:lpstr>
      <vt:lpstr>PHENIX Highlights </vt:lpstr>
      <vt:lpstr>High Energy Nucleus-Collisions provide the means of creating Nuclear Matter in conditions of Extreme Temperature and Density </vt:lpstr>
      <vt:lpstr>The Quark Gluon Plasma (QGP)</vt:lpstr>
      <vt:lpstr>PowerPoint Presentation</vt:lpstr>
      <vt:lpstr>RHIC luminosity evolution to date</vt:lpstr>
      <vt:lpstr>PowerPoint Presentation</vt:lpstr>
      <vt:lpstr>PowerPoint Presentation</vt:lpstr>
      <vt:lpstr>PowerPoint Presentation</vt:lpstr>
      <vt:lpstr>PowerPoint Presentation</vt:lpstr>
      <vt:lpstr>Ten years later (Десять лет спустя)</vt:lpstr>
      <vt:lpstr>Ten years later (Десять лет спустя)</vt:lpstr>
      <vt:lpstr>PowerPoint Presentation</vt:lpstr>
      <vt:lpstr>Direct (prompt) photons</vt:lpstr>
      <vt:lpstr>PowerPoint Presentation</vt:lpstr>
      <vt:lpstr>Direct photons – real and virtual</vt:lpstr>
      <vt:lpstr>Virtual photons (internally converted)</vt:lpstr>
      <vt:lpstr>Direct photons in AuAu 200 GeV</vt:lpstr>
      <vt:lpstr>Emerging thermal g’s  </vt:lpstr>
      <vt:lpstr>Thermal enhancement</vt:lpstr>
      <vt:lpstr>PowerPoint Presentation</vt:lpstr>
      <vt:lpstr>Thermal photons and thermalization time</vt:lpstr>
      <vt:lpstr>Direct photon flow: from intuition to theory</vt:lpstr>
      <vt:lpstr>pQCD photons and partonic FF</vt:lpstr>
      <vt:lpstr>From direct photons to W±</vt:lpstr>
      <vt:lpstr>What can W at RHIC tell us?</vt:lpstr>
      <vt:lpstr>2009 e+/e- event selection (W-&gt; e+n)</vt:lpstr>
      <vt:lpstr>Event sample 30&lt;pT&lt;50 GeV/c</vt:lpstr>
      <vt:lpstr>Cross section predictions</vt:lpstr>
      <vt:lpstr>PowerPoint Presentation</vt:lpstr>
      <vt:lpstr>PowerPoint Presentation</vt:lpstr>
      <vt:lpstr>Longitudinal spin asymmetry AL</vt:lpstr>
      <vt:lpstr>PowerPoint Presentation</vt:lpstr>
      <vt:lpstr>AL for W+ / W- samples</vt:lpstr>
      <vt:lpstr>Summary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Customer</dc:creator>
  <cp:lastModifiedBy>Kistenev, Edouard</cp:lastModifiedBy>
  <cp:revision>108</cp:revision>
  <dcterms:created xsi:type="dcterms:W3CDTF">2011-05-17T14:23:34Z</dcterms:created>
  <dcterms:modified xsi:type="dcterms:W3CDTF">2011-09-07T15:53:53Z</dcterms:modified>
</cp:coreProperties>
</file>